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98" r:id="rId3"/>
    <p:sldId id="286" r:id="rId4"/>
    <p:sldId id="285" r:id="rId5"/>
    <p:sldId id="287" r:id="rId6"/>
    <p:sldId id="266" r:id="rId7"/>
    <p:sldId id="268" r:id="rId8"/>
    <p:sldId id="290" r:id="rId9"/>
    <p:sldId id="288" r:id="rId10"/>
    <p:sldId id="259" r:id="rId11"/>
    <p:sldId id="262" r:id="rId12"/>
    <p:sldId id="260" r:id="rId13"/>
    <p:sldId id="261" r:id="rId14"/>
    <p:sldId id="272" r:id="rId15"/>
    <p:sldId id="283" r:id="rId16"/>
    <p:sldId id="293" r:id="rId17"/>
    <p:sldId id="274" r:id="rId18"/>
    <p:sldId id="295" r:id="rId19"/>
    <p:sldId id="296" r:id="rId20"/>
    <p:sldId id="294" r:id="rId21"/>
    <p:sldId id="280" r:id="rId22"/>
    <p:sldId id="275" r:id="rId23"/>
    <p:sldId id="281" r:id="rId24"/>
    <p:sldId id="297" r:id="rId25"/>
    <p:sldId id="277" r:id="rId26"/>
    <p:sldId id="289" r:id="rId27"/>
    <p:sldId id="292" r:id="rId2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DC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56" autoAdjust="0"/>
  </p:normalViewPr>
  <p:slideViewPr>
    <p:cSldViewPr snapToGrid="0" snapToObjects="1">
      <p:cViewPr varScale="1">
        <p:scale>
          <a:sx n="97" d="100"/>
          <a:sy n="97" d="100"/>
        </p:scale>
        <p:origin x="-192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15DE5A-AB1D-5D4F-A27F-761474E914E7}" type="datetimeFigureOut">
              <a:rPr lang="fr-FR" smtClean="0"/>
              <a:t>09/11/2014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2F805B-CB2B-3946-B23A-C583A82E1684}" type="slidenum">
              <a:rPr lang="fr-FR" smtClean="0"/>
              <a:t>‹#›</a:t>
            </a:fld>
            <a:endParaRPr lang="fr-FR"/>
          </a:p>
        </p:txBody>
      </p:sp>
    </p:spTree>
    <p:extLst>
      <p:ext uri="{BB962C8B-B14F-4D97-AF65-F5344CB8AC3E}">
        <p14:creationId xmlns:p14="http://schemas.microsoft.com/office/powerpoint/2010/main" val="3040589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FD7E99-D57D-4242-B4EC-C1F4F2E30E84}" type="datetimeFigureOut">
              <a:rPr lang="fr-FR" smtClean="0"/>
              <a:t>09/11/2014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217EB-48A4-8742-BDD4-C70FC505A956}" type="slidenum">
              <a:rPr lang="fr-FR" smtClean="0"/>
              <a:t>‹#›</a:t>
            </a:fld>
            <a:endParaRPr lang="fr-FR"/>
          </a:p>
        </p:txBody>
      </p:sp>
    </p:spTree>
    <p:extLst>
      <p:ext uri="{BB962C8B-B14F-4D97-AF65-F5344CB8AC3E}">
        <p14:creationId xmlns:p14="http://schemas.microsoft.com/office/powerpoint/2010/main" val="11418443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Good morning everyone</a:t>
            </a:r>
            <a:r>
              <a:rPr lang="en-US" baseline="0" noProof="0" dirty="0" smtClean="0"/>
              <a:t>. My name is </a:t>
            </a:r>
            <a:r>
              <a:rPr lang="en-US" b="1" baseline="0" noProof="0" dirty="0" smtClean="0"/>
              <a:t>David Méndez-</a:t>
            </a:r>
            <a:r>
              <a:rPr lang="en-US" b="1" baseline="0" noProof="0" dirty="0" err="1" smtClean="0"/>
              <a:t>Acuña</a:t>
            </a:r>
            <a:r>
              <a:rPr lang="en-US" baseline="0" noProof="0" dirty="0" smtClean="0"/>
              <a:t>. I am from Colombia and I am a first-year PhD student in the University of Rennes 1, in France. In particular, I conduct my research in the INRIA laboratory under the supervision of professors Benoît Combemale and Benoît Baudry. This research work is partially funded by an Marie Curie scholarship and it is developed in the context of the </a:t>
            </a:r>
            <a:r>
              <a:rPr lang="en-US" baseline="0" noProof="0" dirty="0" err="1" smtClean="0"/>
              <a:t>VaryMDE</a:t>
            </a:r>
            <a:r>
              <a:rPr lang="en-US" baseline="0" noProof="0" dirty="0" smtClean="0"/>
              <a:t> project that is a collaboration between the INRIA lab and Thales Research and Technology.</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a:t>
            </a:fld>
            <a:endParaRPr lang="fr-FR"/>
          </a:p>
        </p:txBody>
      </p:sp>
    </p:spTree>
    <p:extLst>
      <p:ext uri="{BB962C8B-B14F-4D97-AF65-F5344CB8AC3E}">
        <p14:creationId xmlns:p14="http://schemas.microsoft.com/office/powerpoint/2010/main" val="2006129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that context, our first contribution is the definition</a:t>
            </a:r>
            <a:r>
              <a:rPr lang="en-US" baseline="0" noProof="0" dirty="0" smtClean="0"/>
              <a:t> of the challenges that should be addressed towards the construction of Languages Product Lines for a Family of DSLs. For us, this definition of challenges is a really important definition since it is the way we find to decompose the problem in several sub-problems that we can address one by one.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10</a:t>
            </a:fld>
            <a:endParaRPr lang="fr-FR"/>
          </a:p>
        </p:txBody>
      </p:sp>
    </p:spTree>
    <p:extLst>
      <p:ext uri="{BB962C8B-B14F-4D97-AF65-F5344CB8AC3E}">
        <p14:creationId xmlns:p14="http://schemas.microsoft.com/office/powerpoint/2010/main" val="334971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 first thing</a:t>
            </a:r>
            <a:r>
              <a:rPr lang="en-US" baseline="0" noProof="0" dirty="0" smtClean="0"/>
              <a:t> we realized is that to increase (or better introduce) the reuse during the development of families of DSLs we need to separate the commonalities from the particularities. Then, the commonalities can be developed once and reused by the DSLs that require it. It is important to mention that this challenge should be addressed at both the methodological and the technological level. From the methodological level there are questions such as “what is the correct level of granularity at which the language family should be decomposed?”. At the technological level, we need to solve the problem of specifying the language in a modularized way.</a:t>
            </a:r>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11</a:t>
            </a:fld>
            <a:endParaRPr lang="fr-FR"/>
          </a:p>
        </p:txBody>
      </p:sp>
    </p:spTree>
    <p:extLst>
      <p:ext uri="{BB962C8B-B14F-4D97-AF65-F5344CB8AC3E}">
        <p14:creationId xmlns:p14="http://schemas.microsoft.com/office/powerpoint/2010/main" val="3073163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After</a:t>
            </a:r>
            <a:r>
              <a:rPr lang="en-US" baseline="0" noProof="0" dirty="0" smtClean="0"/>
              <a:t> decomposing the language in several language units, we need to represent in some artifact that variation points supported by the family. This is important for two reasons. The first one is that modeling the variability is a way of formalizing the variation points of the family so at the end those variation points are well documented and there are a set of rules that precisely indicate the way in which the decision made for each variation point can be combined. The second reason is that this artifact can offer the service of configuring a member of the family i.e., to express the decisions made for each variation point for a particular DSL.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12</a:t>
            </a:fld>
            <a:endParaRPr lang="fr-FR"/>
          </a:p>
        </p:txBody>
      </p:sp>
    </p:spTree>
    <p:extLst>
      <p:ext uri="{BB962C8B-B14F-4D97-AF65-F5344CB8AC3E}">
        <p14:creationId xmlns:p14="http://schemas.microsoft.com/office/powerpoint/2010/main" val="60212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 third</a:t>
            </a:r>
            <a:r>
              <a:rPr lang="en-US" baseline="0" noProof="0" dirty="0" smtClean="0"/>
              <a:t> challenge is the composition of the language units after the configuration of a particular DSL. In other words, after selecting those variations we decided to include for a particular product, we need to assembly the configured DSL.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13</a:t>
            </a:fld>
            <a:endParaRPr lang="fr-FR"/>
          </a:p>
        </p:txBody>
      </p:sp>
    </p:spTree>
    <p:extLst>
      <p:ext uri="{BB962C8B-B14F-4D97-AF65-F5344CB8AC3E}">
        <p14:creationId xmlns:p14="http://schemas.microsoft.com/office/powerpoint/2010/main" val="234466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Then, we have a second form of modularization that is more</a:t>
            </a:r>
            <a:r>
              <a:rPr lang="en-US" baseline="0" noProof="0" dirty="0" smtClean="0"/>
              <a:t> horizontal in the sense that refers to the actual decomposition of a language in several interdependent units. In that context, approaches differ depending on if they deal with </a:t>
            </a:r>
            <a:r>
              <a:rPr lang="en-US" baseline="0" noProof="0" dirty="0" err="1" smtClean="0"/>
              <a:t>metamodel</a:t>
            </a:r>
            <a:r>
              <a:rPr lang="en-US" baseline="0" noProof="0" dirty="0" smtClean="0"/>
              <a:t>-based DSLs or grammar-based ones. Approaches </a:t>
            </a:r>
            <a:r>
              <a:rPr lang="en-US" baseline="0" noProof="0" smtClean="0"/>
              <a:t>also differ </a:t>
            </a:r>
            <a:r>
              <a:rPr lang="en-US" baseline="0" noProof="0" dirty="0" smtClean="0"/>
              <a:t>in their scope. Some of them are focused on syntax, some other ones in semantics. We have also to take into account the type of syntax they use and the paradigm for semantics specification (operational, translational, …)</a:t>
            </a:r>
          </a:p>
          <a:p>
            <a:endParaRPr lang="en-US" baseline="0" noProof="0" dirty="0" smtClean="0"/>
          </a:p>
          <a:p>
            <a:r>
              <a:rPr lang="en-US" baseline="0" noProof="0" dirty="0" smtClean="0"/>
              <a:t>Currently we are working on a study for summarizing what is the state of the art of the current approaches in this context. </a:t>
            </a:r>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14</a:t>
            </a:fld>
            <a:endParaRPr lang="fr-FR"/>
          </a:p>
        </p:txBody>
      </p:sp>
    </p:spTree>
    <p:extLst>
      <p:ext uri="{BB962C8B-B14F-4D97-AF65-F5344CB8AC3E}">
        <p14:creationId xmlns:p14="http://schemas.microsoft.com/office/powerpoint/2010/main" val="119262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 terms of the</a:t>
            </a:r>
            <a:r>
              <a:rPr lang="en-US" baseline="0" noProof="0" dirty="0" smtClean="0"/>
              <a:t> variability modeling for families of DSLs, we have two main types of approaches in the state of the art. The first one corresponds to the approaches for modeling variability in the general case of Software Product Lines. In that context we can find a variety of languages such as CVL, Familiar, FAMA, just to mention a few. However, I would like to highlight the work of … et al that addresses the problem of multi-dimensional variability that is relevant in the case of SLE. </a:t>
            </a:r>
            <a:r>
              <a:rPr lang="en-US" b="1" baseline="0" noProof="0" dirty="0" smtClean="0"/>
              <a:t>SHOW THIS PAPER.</a:t>
            </a:r>
          </a:p>
          <a:p>
            <a:endParaRPr lang="en-US" baseline="0" noProof="0" dirty="0" smtClean="0"/>
          </a:p>
          <a:p>
            <a:r>
              <a:rPr lang="en-US" baseline="0" noProof="0" dirty="0" smtClean="0"/>
              <a:t>On the other hand, we have the approach presented in this paper that is focused on modeling the existing variability in the case of software languages. It presents some basic definitions that formalize the dimensions of the variability in software languages. </a:t>
            </a:r>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15</a:t>
            </a:fld>
            <a:endParaRPr lang="fr-FR"/>
          </a:p>
        </p:txBody>
      </p:sp>
    </p:spTree>
    <p:extLst>
      <p:ext uri="{BB962C8B-B14F-4D97-AF65-F5344CB8AC3E}">
        <p14:creationId xmlns:p14="http://schemas.microsoft.com/office/powerpoint/2010/main" val="4073519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At this point we can summarize or</a:t>
            </a:r>
            <a:r>
              <a:rPr lang="en-US" baseline="0" noProof="0" dirty="0" smtClean="0"/>
              <a:t> coopetitors. We call coopetitors to those that are working on the problem of engineering Languages Product Lines from Families of Languages so they have to tackle (in somehow) all the challenges we just mentioned. </a:t>
            </a:r>
          </a:p>
          <a:p>
            <a:endParaRPr lang="en-US" baseline="0" noProof="0" dirty="0" smtClean="0"/>
          </a:p>
          <a:p>
            <a:r>
              <a:rPr lang="en-US" baseline="0" noProof="0" dirty="0" smtClean="0"/>
              <a:t>In particular, we have identified… … …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16</a:t>
            </a:fld>
            <a:endParaRPr lang="fr-FR"/>
          </a:p>
        </p:txBody>
      </p:sp>
    </p:spTree>
    <p:extLst>
      <p:ext uri="{BB962C8B-B14F-4D97-AF65-F5344CB8AC3E}">
        <p14:creationId xmlns:p14="http://schemas.microsoft.com/office/powerpoint/2010/main" val="4073519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Let us now</a:t>
            </a:r>
            <a:r>
              <a:rPr lang="en-US" baseline="0" noProof="0" dirty="0" smtClean="0"/>
              <a:t> present the limitations we have found in the state of the art and our contributions in terms of solutions for overcome these limitations. The first one can be found in the first challenge: Modular Languages Design and is related with the way in which dependencies are expressed between language units. In the general case, the dependencies are expressed as direct references among the language units</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17</a:t>
            </a:fld>
            <a:endParaRPr lang="fr-FR"/>
          </a:p>
        </p:txBody>
      </p:sp>
    </p:spTree>
    <p:extLst>
      <p:ext uri="{BB962C8B-B14F-4D97-AF65-F5344CB8AC3E}">
        <p14:creationId xmlns:p14="http://schemas.microsoft.com/office/powerpoint/2010/main" val="165153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That has two problems, the first one is that the</a:t>
            </a:r>
            <a:r>
              <a:rPr lang="en-US" baseline="0" noProof="0" dirty="0" smtClean="0"/>
              <a:t> idea of substitutability is not correctly supported. That means that change the implementation of certain language unit is not that simple since there accomplishment is to strong and, in any case, we need to modify the requiring language unit.</a:t>
            </a:r>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18</a:t>
            </a:fld>
            <a:endParaRPr lang="fr-FR"/>
          </a:p>
        </p:txBody>
      </p:sp>
    </p:spTree>
    <p:extLst>
      <p:ext uri="{BB962C8B-B14F-4D97-AF65-F5344CB8AC3E}">
        <p14:creationId xmlns:p14="http://schemas.microsoft.com/office/powerpoint/2010/main" val="165153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On the other hand, the notion of “contract” is not defined so it is not possible to make static verification of compatibility. As a result, we only know that two language units are not compatible when the composition fails.</a:t>
            </a:r>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19</a:t>
            </a:fld>
            <a:endParaRPr lang="fr-FR"/>
          </a:p>
        </p:txBody>
      </p:sp>
    </p:spTree>
    <p:extLst>
      <p:ext uri="{BB962C8B-B14F-4D97-AF65-F5344CB8AC3E}">
        <p14:creationId xmlns:p14="http://schemas.microsoft.com/office/powerpoint/2010/main" val="165153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The research context of this thesis is the universe of domain-specific languages and, in particular, the usage of this kind of languages in large companies where the business is focused on innovation technology. Some of those companies share the characteristic of being more multi-companies in the sense that there are several business interacting each other.</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a:t>
            </a:fld>
            <a:endParaRPr lang="fr-FR"/>
          </a:p>
        </p:txBody>
      </p:sp>
    </p:spTree>
    <p:extLst>
      <p:ext uri="{BB962C8B-B14F-4D97-AF65-F5344CB8AC3E}">
        <p14:creationId xmlns:p14="http://schemas.microsoft.com/office/powerpoint/2010/main" val="1781655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These limitations are the motivations of the work presented in this paper. </a:t>
            </a:r>
            <a:r>
              <a:rPr lang="en-US" b="1" baseline="0" noProof="0" dirty="0" smtClean="0"/>
              <a:t>PUT THE PAPER!</a:t>
            </a:r>
            <a:r>
              <a:rPr lang="en-US" baseline="0" noProof="0" dirty="0" smtClean="0"/>
              <a:t> The authors introduce the idea of interfaces by using the concept of role. This is a huge contribution to the state of the art and it enables the separation of features. However, because the definition of the interfaces include the syntactical and the semantical part at the same time, support concerns is not possible.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20</a:t>
            </a:fld>
            <a:endParaRPr lang="fr-FR"/>
          </a:p>
        </p:txBody>
      </p:sp>
    </p:spTree>
    <p:extLst>
      <p:ext uri="{BB962C8B-B14F-4D97-AF65-F5344CB8AC3E}">
        <p14:creationId xmlns:p14="http://schemas.microsoft.com/office/powerpoint/2010/main" val="1651533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 purpose</a:t>
            </a:r>
            <a:r>
              <a:rPr lang="en-US" baseline="0" noProof="0" dirty="0" smtClean="0"/>
              <a:t> is to define the notion of languages interfaces that supports not only the separation of features but also the separation of concerns. We are working in the definition on what are the needs of the definition of these interfaces and what are the correct formalisms for expressing them.</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21</a:t>
            </a:fld>
            <a:endParaRPr lang="fr-FR"/>
          </a:p>
        </p:txBody>
      </p:sp>
    </p:spTree>
    <p:extLst>
      <p:ext uri="{BB962C8B-B14F-4D97-AF65-F5344CB8AC3E}">
        <p14:creationId xmlns:p14="http://schemas.microsoft.com/office/powerpoint/2010/main" val="258449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Although current</a:t>
            </a:r>
            <a:r>
              <a:rPr lang="en-US" baseline="0" noProof="0" dirty="0" smtClean="0"/>
              <a:t> approaches use variability models for expressing the variability in a Language Product Line, </a:t>
            </a:r>
            <a:r>
              <a:rPr lang="en-US" noProof="0" dirty="0" smtClean="0"/>
              <a:t>the notion of multi-dimensional and staged</a:t>
            </a:r>
            <a:r>
              <a:rPr lang="en-US" baseline="0" noProof="0" dirty="0" smtClean="0"/>
              <a:t> variability is not well supported. There is not a clear definitions about what are the restrictions that emerge from the multi-dimensional nature of software languages. As a result, the user may select incorrect configurations that, for example, include the definition of a the semantics for an inexistent segment of abstract syntax.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22</a:t>
            </a:fld>
            <a:endParaRPr lang="fr-FR"/>
          </a:p>
        </p:txBody>
      </p:sp>
    </p:spTree>
    <p:extLst>
      <p:ext uri="{BB962C8B-B14F-4D97-AF65-F5344CB8AC3E}">
        <p14:creationId xmlns:p14="http://schemas.microsoft.com/office/powerpoint/2010/main" val="1890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Here</a:t>
            </a:r>
            <a:r>
              <a:rPr lang="fr-FR" dirty="0" smtClean="0"/>
              <a:t> </a:t>
            </a:r>
            <a:r>
              <a:rPr lang="fr-FR" dirty="0" err="1" smtClean="0"/>
              <a:t>our</a:t>
            </a:r>
            <a:r>
              <a:rPr lang="fr-FR" dirty="0" smtClean="0"/>
              <a:t> contribution </a:t>
            </a:r>
            <a:r>
              <a:rPr lang="fr-FR" dirty="0" err="1" smtClean="0"/>
              <a:t>will</a:t>
            </a:r>
            <a:r>
              <a:rPr lang="fr-FR" dirty="0" smtClean="0"/>
              <a:t> </a:t>
            </a:r>
            <a:r>
              <a:rPr lang="fr-FR" dirty="0" err="1" smtClean="0"/>
              <a:t>be</a:t>
            </a:r>
            <a:r>
              <a:rPr lang="fr-FR" dirty="0" smtClean="0"/>
              <a:t> </a:t>
            </a:r>
            <a:r>
              <a:rPr lang="fr-FR" dirty="0" err="1" smtClean="0"/>
              <a:t>focused</a:t>
            </a:r>
            <a:r>
              <a:rPr lang="fr-FR" dirty="0" smtClean="0"/>
              <a:t> on the </a:t>
            </a:r>
            <a:r>
              <a:rPr lang="fr-FR" dirty="0" err="1" smtClean="0"/>
              <a:t>formalization</a:t>
            </a:r>
            <a:r>
              <a:rPr lang="fr-FR" baseline="0" dirty="0" smtClean="0"/>
              <a:t> of the implies </a:t>
            </a:r>
            <a:r>
              <a:rPr lang="fr-FR" baseline="0" dirty="0" err="1" smtClean="0"/>
              <a:t>relationship</a:t>
            </a:r>
            <a:r>
              <a:rPr lang="fr-FR" baseline="0" dirty="0" smtClean="0"/>
              <a:t> for the </a:t>
            </a:r>
            <a:r>
              <a:rPr lang="fr-FR" baseline="0" dirty="0" err="1" smtClean="0"/>
              <a:t>particular</a:t>
            </a:r>
            <a:r>
              <a:rPr lang="fr-FR" baseline="0" dirty="0" smtClean="0"/>
              <a:t> case of </a:t>
            </a:r>
            <a:r>
              <a:rPr lang="fr-FR" baseline="0" dirty="0" err="1" smtClean="0"/>
              <a:t>variability</a:t>
            </a:r>
            <a:r>
              <a:rPr lang="fr-FR" baseline="0" dirty="0" smtClean="0"/>
              <a:t> </a:t>
            </a:r>
            <a:r>
              <a:rPr lang="fr-FR" baseline="0" dirty="0" err="1" smtClean="0"/>
              <a:t>modeling</a:t>
            </a:r>
            <a:r>
              <a:rPr lang="fr-FR" baseline="0" dirty="0" smtClean="0"/>
              <a:t> in software </a:t>
            </a:r>
            <a:r>
              <a:rPr lang="fr-FR" baseline="0" dirty="0" err="1" smtClean="0"/>
              <a:t>languages</a:t>
            </a:r>
            <a:r>
              <a:rPr lang="fr-FR" baseline="0" dirty="0" smtClean="0"/>
              <a:t>. It </a:t>
            </a:r>
            <a:r>
              <a:rPr lang="fr-FR" baseline="0" dirty="0" err="1" smtClean="0"/>
              <a:t>is</a:t>
            </a:r>
            <a:r>
              <a:rPr lang="fr-FR" baseline="0" dirty="0" smtClean="0"/>
              <a:t> </a:t>
            </a:r>
            <a:r>
              <a:rPr lang="fr-FR" baseline="0" dirty="0" err="1" smtClean="0"/>
              <a:t>also</a:t>
            </a:r>
            <a:r>
              <a:rPr lang="fr-FR" baseline="0" dirty="0" smtClean="0"/>
              <a:t> important to </a:t>
            </a:r>
            <a:r>
              <a:rPr lang="fr-FR" baseline="0" dirty="0" err="1" smtClean="0"/>
              <a:t>include</a:t>
            </a:r>
            <a:r>
              <a:rPr lang="fr-FR" baseline="0" dirty="0" smtClean="0"/>
              <a:t> support for </a:t>
            </a:r>
            <a:r>
              <a:rPr lang="fr-FR" baseline="0" dirty="0" err="1" smtClean="0"/>
              <a:t>dealing</a:t>
            </a:r>
            <a:r>
              <a:rPr lang="fr-FR" baseline="0" dirty="0" smtClean="0"/>
              <a:t> </a:t>
            </a:r>
            <a:r>
              <a:rPr lang="fr-FR" baseline="0" dirty="0" err="1" smtClean="0"/>
              <a:t>with</a:t>
            </a:r>
            <a:r>
              <a:rPr lang="fr-FR" baseline="0" dirty="0" smtClean="0"/>
              <a:t> the </a:t>
            </a:r>
            <a:r>
              <a:rPr lang="fr-FR" baseline="0" dirty="0" err="1" smtClean="0"/>
              <a:t>staged</a:t>
            </a:r>
            <a:r>
              <a:rPr lang="fr-FR" baseline="0" dirty="0" smtClean="0"/>
              <a:t> nature of the configuration. Abstract </a:t>
            </a:r>
            <a:r>
              <a:rPr lang="fr-FR" baseline="0" dirty="0" err="1" smtClean="0"/>
              <a:t>syntax</a:t>
            </a:r>
            <a:r>
              <a:rPr lang="fr-FR" baseline="0" dirty="0" smtClean="0"/>
              <a:t> first and </a:t>
            </a:r>
            <a:r>
              <a:rPr lang="fr-FR" baseline="0" dirty="0" err="1" smtClean="0"/>
              <a:t>then</a:t>
            </a:r>
            <a:r>
              <a:rPr lang="fr-FR" baseline="0" dirty="0" smtClean="0"/>
              <a:t> the </a:t>
            </a:r>
            <a:r>
              <a:rPr lang="fr-FR" baseline="0" dirty="0" err="1" smtClean="0"/>
              <a:t>corresponding</a:t>
            </a:r>
            <a:r>
              <a:rPr lang="fr-FR" baseline="0" dirty="0" smtClean="0"/>
              <a:t> </a:t>
            </a:r>
            <a:r>
              <a:rPr lang="fr-FR" baseline="0" dirty="0" err="1" smtClean="0"/>
              <a:t>feature</a:t>
            </a:r>
            <a:r>
              <a:rPr lang="fr-FR" baseline="0" dirty="0" smtClean="0"/>
              <a:t> </a:t>
            </a:r>
            <a:r>
              <a:rPr lang="fr-FR" baseline="0" dirty="0" err="1" smtClean="0"/>
              <a:t>models</a:t>
            </a:r>
            <a:r>
              <a:rPr lang="fr-FR" baseline="0" dirty="0" smtClean="0"/>
              <a:t> for </a:t>
            </a:r>
            <a:r>
              <a:rPr lang="fr-FR" baseline="0" dirty="0" err="1" smtClean="0"/>
              <a:t>concrete</a:t>
            </a:r>
            <a:r>
              <a:rPr lang="fr-FR" baseline="0" dirty="0" smtClean="0"/>
              <a:t> </a:t>
            </a:r>
            <a:r>
              <a:rPr lang="fr-FR" baseline="0" dirty="0" err="1" smtClean="0"/>
              <a:t>syntax</a:t>
            </a:r>
            <a:r>
              <a:rPr lang="fr-FR" baseline="0" dirty="0" smtClean="0"/>
              <a:t> and </a:t>
            </a:r>
            <a:r>
              <a:rPr lang="fr-FR" baseline="0" dirty="0" err="1" smtClean="0"/>
              <a:t>semantics</a:t>
            </a:r>
            <a:r>
              <a:rPr lang="fr-FR" baseline="0" dirty="0" smtClean="0"/>
              <a:t>. </a:t>
            </a:r>
            <a:r>
              <a:rPr lang="fr-FR" baseline="0" dirty="0" err="1" smtClean="0"/>
              <a:t>We</a:t>
            </a:r>
            <a:r>
              <a:rPr lang="fr-FR" baseline="0" dirty="0" smtClean="0"/>
              <a:t> plan to use CVL as a </a:t>
            </a:r>
            <a:r>
              <a:rPr lang="fr-FR" baseline="0" dirty="0" err="1" smtClean="0"/>
              <a:t>tool</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23</a:t>
            </a:fld>
            <a:endParaRPr lang="fr-FR"/>
          </a:p>
        </p:txBody>
      </p:sp>
    </p:spTree>
    <p:extLst>
      <p:ext uri="{BB962C8B-B14F-4D97-AF65-F5344CB8AC3E}">
        <p14:creationId xmlns:p14="http://schemas.microsoft.com/office/powerpoint/2010/main" val="2715495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dirty="0" smtClean="0"/>
              <a:t>The first insight</a:t>
            </a:r>
            <a:r>
              <a:rPr lang="fr-FR" baseline="0" dirty="0" smtClean="0"/>
              <a:t> </a:t>
            </a:r>
            <a:r>
              <a:rPr lang="fr-FR" baseline="0" dirty="0" err="1" smtClean="0"/>
              <a:t>we</a:t>
            </a:r>
            <a:r>
              <a:rPr lang="fr-FR" baseline="0" dirty="0" smtClean="0"/>
              <a:t> have in </a:t>
            </a:r>
            <a:r>
              <a:rPr lang="fr-FR" baseline="0" dirty="0" err="1" smtClean="0"/>
              <a:t>this</a:t>
            </a:r>
            <a:r>
              <a:rPr lang="fr-FR" baseline="0" dirty="0" smtClean="0"/>
              <a:t> point </a:t>
            </a:r>
            <a:r>
              <a:rPr lang="fr-FR" baseline="0" dirty="0" err="1" smtClean="0"/>
              <a:t>is</a:t>
            </a:r>
            <a:r>
              <a:rPr lang="fr-FR" baseline="0" dirty="0" smtClean="0"/>
              <a:t> the </a:t>
            </a:r>
            <a:r>
              <a:rPr lang="fr-FR" baseline="0" dirty="0" err="1" smtClean="0"/>
              <a:t>definition</a:t>
            </a:r>
            <a:r>
              <a:rPr lang="fr-FR" baseline="0" dirty="0" smtClean="0"/>
              <a:t> of the composition </a:t>
            </a:r>
            <a:r>
              <a:rPr lang="fr-FR" baseline="0" dirty="0" err="1" smtClean="0"/>
              <a:t>requirements</a:t>
            </a:r>
            <a:r>
              <a:rPr lang="fr-FR" baseline="0" dirty="0" smtClean="0"/>
              <a:t> of software architectures </a:t>
            </a:r>
            <a:r>
              <a:rPr lang="fr-FR" baseline="0" dirty="0" err="1" smtClean="0"/>
              <a:t>documented</a:t>
            </a:r>
            <a:r>
              <a:rPr lang="fr-FR" baseline="0" dirty="0" smtClean="0"/>
              <a:t> in </a:t>
            </a:r>
            <a:r>
              <a:rPr lang="fr-FR" baseline="0" dirty="0" err="1" smtClean="0"/>
              <a:t>this</a:t>
            </a:r>
            <a:r>
              <a:rPr lang="fr-FR" baseline="0" dirty="0" smtClean="0"/>
              <a:t> book. PUT THE REFERENCE. </a:t>
            </a:r>
            <a:r>
              <a:rPr lang="fr-FR" baseline="0" dirty="0" err="1" smtClean="0"/>
              <a:t>We</a:t>
            </a:r>
            <a:r>
              <a:rPr lang="fr-FR" baseline="0" dirty="0" smtClean="0"/>
              <a:t> </a:t>
            </a:r>
            <a:r>
              <a:rPr lang="fr-FR" baseline="0" dirty="0" err="1" smtClean="0"/>
              <a:t>realized</a:t>
            </a:r>
            <a:r>
              <a:rPr lang="fr-FR" baseline="0" dirty="0" smtClean="0"/>
              <a:t> </a:t>
            </a:r>
            <a:r>
              <a:rPr lang="fr-FR" baseline="0" dirty="0" err="1" smtClean="0"/>
              <a:t>that</a:t>
            </a:r>
            <a:r>
              <a:rPr lang="fr-FR" baseline="0" dirty="0" smtClean="0"/>
              <a:t>, in </a:t>
            </a:r>
            <a:r>
              <a:rPr lang="fr-FR" baseline="0" dirty="0" err="1" smtClean="0"/>
              <a:t>fact</a:t>
            </a:r>
            <a:r>
              <a:rPr lang="fr-FR" baseline="0" dirty="0" smtClean="0"/>
              <a:t>, </a:t>
            </a:r>
            <a:r>
              <a:rPr lang="fr-FR" baseline="0" dirty="0" err="1" smtClean="0"/>
              <a:t>this</a:t>
            </a:r>
            <a:r>
              <a:rPr lang="fr-FR" baseline="0" dirty="0" smtClean="0"/>
              <a:t> </a:t>
            </a:r>
            <a:r>
              <a:rPr lang="fr-FR" baseline="0" dirty="0" err="1" smtClean="0"/>
              <a:t>topology</a:t>
            </a:r>
            <a:r>
              <a:rPr lang="fr-FR" baseline="0" dirty="0" smtClean="0"/>
              <a:t> </a:t>
            </a:r>
            <a:r>
              <a:rPr lang="fr-FR" baseline="0" dirty="0" err="1" smtClean="0"/>
              <a:t>also</a:t>
            </a:r>
            <a:r>
              <a:rPr lang="fr-FR" baseline="0" dirty="0" smtClean="0"/>
              <a:t> </a:t>
            </a:r>
            <a:r>
              <a:rPr lang="fr-FR" baseline="0" dirty="0" err="1" smtClean="0"/>
              <a:t>applies</a:t>
            </a:r>
            <a:r>
              <a:rPr lang="fr-FR" baseline="0" dirty="0" smtClean="0"/>
              <a:t> in the </a:t>
            </a:r>
            <a:r>
              <a:rPr lang="fr-FR" baseline="0" dirty="0" err="1" smtClean="0"/>
              <a:t>context</a:t>
            </a:r>
            <a:r>
              <a:rPr lang="fr-FR" baseline="0" dirty="0" smtClean="0"/>
              <a:t> of software </a:t>
            </a:r>
            <a:r>
              <a:rPr lang="fr-FR" baseline="0" dirty="0" err="1" smtClean="0"/>
              <a:t>languages</a:t>
            </a:r>
            <a:r>
              <a:rPr lang="fr-FR" baseline="0" dirty="0" smtClean="0"/>
              <a:t> </a:t>
            </a:r>
            <a:r>
              <a:rPr lang="fr-FR" baseline="0" dirty="0" err="1" smtClean="0"/>
              <a:t>variabiity</a:t>
            </a:r>
            <a:r>
              <a:rPr lang="fr-FR" baseline="0" dirty="0" smtClean="0"/>
              <a:t>. </a:t>
            </a:r>
            <a:r>
              <a:rPr lang="fr-FR" baseline="0" dirty="0" err="1" smtClean="0"/>
              <a:t>Currently</a:t>
            </a:r>
            <a:r>
              <a:rPr lang="fr-FR" baseline="0" dirty="0" smtClean="0"/>
              <a:t>, </a:t>
            </a:r>
            <a:r>
              <a:rPr lang="fr-FR" baseline="0" dirty="0" err="1" smtClean="0"/>
              <a:t>we</a:t>
            </a:r>
            <a:r>
              <a:rPr lang="fr-FR" baseline="0" dirty="0" smtClean="0"/>
              <a:t> are </a:t>
            </a:r>
            <a:r>
              <a:rPr lang="fr-FR" baseline="0" dirty="0" err="1" smtClean="0"/>
              <a:t>defining</a:t>
            </a:r>
            <a:r>
              <a:rPr lang="fr-FR" baseline="0" dirty="0" smtClean="0"/>
              <a:t> </a:t>
            </a:r>
            <a:r>
              <a:rPr lang="fr-FR" baseline="0" dirty="0" err="1" smtClean="0"/>
              <a:t>those</a:t>
            </a:r>
            <a:r>
              <a:rPr lang="fr-FR" baseline="0" dirty="0" smtClean="0"/>
              <a:t> </a:t>
            </a:r>
            <a:r>
              <a:rPr lang="fr-FR" baseline="0" dirty="0" err="1" smtClean="0"/>
              <a:t>operators</a:t>
            </a:r>
            <a:r>
              <a:rPr lang="fr-FR" baseline="0" dirty="0" smtClean="0"/>
              <a:t>. </a:t>
            </a:r>
            <a:r>
              <a:rPr lang="fr-FR" baseline="0" dirty="0" err="1" smtClean="0"/>
              <a:t>We</a:t>
            </a:r>
            <a:r>
              <a:rPr lang="fr-FR" baseline="0" dirty="0" smtClean="0"/>
              <a:t> </a:t>
            </a:r>
            <a:r>
              <a:rPr lang="fr-FR" baseline="0" dirty="0" err="1" smtClean="0"/>
              <a:t>already</a:t>
            </a:r>
            <a:r>
              <a:rPr lang="fr-FR" baseline="0" dirty="0" smtClean="0"/>
              <a:t> have a </a:t>
            </a:r>
            <a:r>
              <a:rPr lang="fr-FR" baseline="0" smtClean="0"/>
              <a:t>first prototype.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24</a:t>
            </a:fld>
            <a:endParaRPr lang="fr-FR"/>
          </a:p>
        </p:txBody>
      </p:sp>
    </p:spTree>
    <p:extLst>
      <p:ext uri="{BB962C8B-B14F-4D97-AF65-F5344CB8AC3E}">
        <p14:creationId xmlns:p14="http://schemas.microsoft.com/office/powerpoint/2010/main" val="3514814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Our definition of «  families of languages » is currently: a set of languages that share some commonalities and that are distinguished</a:t>
            </a:r>
            <a:r>
              <a:rPr lang="en-US" baseline="0" noProof="0" dirty="0" smtClean="0"/>
              <a:t> each other by some particularities. According to that </a:t>
            </a:r>
            <a:r>
              <a:rPr lang="en-US" baseline="0" noProof="0" dirty="0" err="1" smtClean="0"/>
              <a:t>definitionboth</a:t>
            </a:r>
            <a:r>
              <a:rPr lang="en-US" baseline="0" noProof="0" dirty="0" smtClean="0"/>
              <a:t> cases in this slides are families of DSLs… but… the one at the right can be actually considered as a family?</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26</a:t>
            </a:fld>
            <a:endParaRPr lang="fr-FR"/>
          </a:p>
        </p:txBody>
      </p:sp>
    </p:spTree>
    <p:extLst>
      <p:ext uri="{BB962C8B-B14F-4D97-AF65-F5344CB8AC3E}">
        <p14:creationId xmlns:p14="http://schemas.microsoft.com/office/powerpoint/2010/main" val="264468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Thales is an example of this kind of companies where there are domains such as aerospace, defense, security, and transportation that co-exist.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3</a:t>
            </a:fld>
            <a:endParaRPr lang="fr-FR"/>
          </a:p>
        </p:txBody>
      </p:sp>
    </p:spTree>
    <p:extLst>
      <p:ext uri="{BB962C8B-B14F-4D97-AF65-F5344CB8AC3E}">
        <p14:creationId xmlns:p14="http://schemas.microsoft.com/office/powerpoint/2010/main" val="1781655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In</a:t>
            </a:r>
            <a:r>
              <a:rPr lang="en-US" baseline="0" noProof="0" dirty="0" smtClean="0"/>
              <a:t> this context </a:t>
            </a:r>
            <a:r>
              <a:rPr lang="en-US" noProof="0" dirty="0" smtClean="0"/>
              <a:t>we have two</a:t>
            </a:r>
            <a:r>
              <a:rPr lang="en-US" baseline="0" noProof="0" dirty="0" smtClean="0"/>
              <a:t> observations. The first one is that the company uses more than one DSL. Each of them contributing to one small </a:t>
            </a:r>
            <a:r>
              <a:rPr lang="en-US" b="1" baseline="0" noProof="0" dirty="0" smtClean="0"/>
              <a:t>concern</a:t>
            </a:r>
            <a:r>
              <a:rPr lang="en-US" baseline="0" noProof="0" dirty="0" smtClean="0"/>
              <a:t> of the final system.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4</a:t>
            </a:fld>
            <a:endParaRPr lang="fr-FR"/>
          </a:p>
        </p:txBody>
      </p:sp>
    </p:spTree>
    <p:extLst>
      <p:ext uri="{BB962C8B-B14F-4D97-AF65-F5344CB8AC3E}">
        <p14:creationId xmlns:p14="http://schemas.microsoft.com/office/powerpoint/2010/main" val="1781655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baseline="0" noProof="0" dirty="0" smtClean="0"/>
              <a:t>And the second one (that is the one we are interested on) is that, in several cases, several business units use similar DSLs. </a:t>
            </a:r>
            <a:r>
              <a:rPr lang="en-US" b="1" baseline="0" noProof="0" dirty="0" smtClean="0"/>
              <a:t>SIMILAR BUT NOT IDENTICAL</a:t>
            </a:r>
            <a:r>
              <a:rPr lang="en-US" b="0" baseline="0" noProof="0" dirty="0" smtClean="0"/>
              <a:t> since t</a:t>
            </a:r>
            <a:r>
              <a:rPr lang="en-US" baseline="0" noProof="0" dirty="0" smtClean="0"/>
              <a:t>here are several syntactic and semantic differences. When that happens we say that we have a </a:t>
            </a:r>
            <a:r>
              <a:rPr lang="en-US" b="1" baseline="0" noProof="0" dirty="0" smtClean="0"/>
              <a:t>family of languages</a:t>
            </a:r>
            <a:r>
              <a:rPr lang="en-US" baseline="0" noProof="0" dirty="0" smtClean="0"/>
              <a:t>.</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5</a:t>
            </a:fld>
            <a:endParaRPr lang="fr-FR"/>
          </a:p>
        </p:txBody>
      </p:sp>
    </p:spTree>
    <p:extLst>
      <p:ext uri="{BB962C8B-B14F-4D97-AF65-F5344CB8AC3E}">
        <p14:creationId xmlns:p14="http://schemas.microsoft.com/office/powerpoint/2010/main" val="178165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To</a:t>
            </a:r>
            <a:r>
              <a:rPr lang="en-US" baseline="0" noProof="0" dirty="0" smtClean="0"/>
              <a:t> illustrate these observations I will introduce an academic example proposed by Crane et. al. in this paper. Although this is an academic example, it illustrates a problematic that actually occurs in the context of Thales.</a:t>
            </a:r>
          </a:p>
          <a:p>
            <a:endParaRPr lang="en-US" baseline="0" noProof="0" dirty="0" smtClean="0"/>
          </a:p>
          <a:p>
            <a:r>
              <a:rPr lang="en-US" baseline="0" noProof="0" dirty="0" smtClean="0"/>
              <a:t>We have three different formalisms for expressing finite state machines: UML state machine diagrams, Rhapsody, and Classical statecharts. The three of them share the basic state machine notions of states, simple transitions, triggers, and conditions. As a result, in the three languages we will be able to represent this small state machine.</a:t>
            </a:r>
          </a:p>
          <a:p>
            <a:endParaRPr lang="en-US" baseline="0" noProof="0" dirty="0" smtClean="0"/>
          </a:p>
          <a:p>
            <a:endParaRPr lang="en-US" noProof="0" dirty="0" smtClean="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6</a:t>
            </a:fld>
            <a:endParaRPr lang="fr-FR"/>
          </a:p>
        </p:txBody>
      </p:sp>
    </p:spTree>
    <p:extLst>
      <p:ext uri="{BB962C8B-B14F-4D97-AF65-F5344CB8AC3E}">
        <p14:creationId xmlns:p14="http://schemas.microsoft.com/office/powerpoint/2010/main" val="508618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However,</a:t>
            </a:r>
            <a:r>
              <a:rPr lang="en-US" baseline="0" noProof="0" dirty="0" smtClean="0"/>
              <a:t> the situation is different with the notion of </a:t>
            </a:r>
            <a:r>
              <a:rPr lang="en-US" b="1" baseline="0" noProof="0" dirty="0" smtClean="0"/>
              <a:t>Timed Transitions (transitions whose execution may take some time)</a:t>
            </a:r>
            <a:r>
              <a:rPr lang="en-US" baseline="0" noProof="0" dirty="0" smtClean="0"/>
              <a:t>. While UML state diagrams and Rhapsody support this concept, it is not supported by classical statecharts where the hypothesis is that transitions take zero time for being executed.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7</a:t>
            </a:fld>
            <a:endParaRPr lang="fr-FR"/>
          </a:p>
        </p:txBody>
      </p:sp>
    </p:spTree>
    <p:extLst>
      <p:ext uri="{BB962C8B-B14F-4D97-AF65-F5344CB8AC3E}">
        <p14:creationId xmlns:p14="http://schemas.microsoft.com/office/powerpoint/2010/main" val="267284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The main problem when</a:t>
            </a:r>
            <a:r>
              <a:rPr lang="en-US" baseline="0" noProof="0" dirty="0" smtClean="0"/>
              <a:t> this kind of families of DSLs (at least in the context of Thales, but the same problem occurs in other companies) is that each formalism is usually built and maintained separately. Each language has an independent life cycle and, in many cases, even the development team is different. As a result, we have replicated effort in a common problem that (1) is not easy to solve because the construction of a DSL is not an easy task, and (2) that is expensive to maintain.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8</a:t>
            </a:fld>
            <a:endParaRPr lang="fr-FR"/>
          </a:p>
        </p:txBody>
      </p:sp>
    </p:spTree>
    <p:extLst>
      <p:ext uri="{BB962C8B-B14F-4D97-AF65-F5344CB8AC3E}">
        <p14:creationId xmlns:p14="http://schemas.microsoft.com/office/powerpoint/2010/main" val="79515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noProof="0" dirty="0" smtClean="0"/>
              <a:t>To</a:t>
            </a:r>
            <a:r>
              <a:rPr lang="en-US" baseline="0" noProof="0" dirty="0" smtClean="0"/>
              <a:t> solve this problem we base our work in an observation made by Jean Marie Favre et. al in this paper. </a:t>
            </a:r>
            <a:r>
              <a:rPr lang="en-US" b="1" baseline="0" noProof="0" dirty="0" smtClean="0"/>
              <a:t>Software Languages are Software too</a:t>
            </a:r>
            <a:r>
              <a:rPr lang="en-US" baseline="0" noProof="0" dirty="0" smtClean="0"/>
              <a:t>. And consequently, we have all the </a:t>
            </a:r>
            <a:r>
              <a:rPr lang="en-US" b="1" baseline="0" noProof="0" dirty="0" smtClean="0"/>
              <a:t>Software Engineering Techniques</a:t>
            </a:r>
            <a:r>
              <a:rPr lang="en-US" baseline="0" noProof="0" dirty="0" smtClean="0"/>
              <a:t> for optimizing the software development processes of Domain-Specific Languages. In particular, we have the ideas of </a:t>
            </a:r>
            <a:r>
              <a:rPr lang="en-US" b="1" baseline="0" noProof="0" dirty="0" smtClean="0"/>
              <a:t>Software Product Lines Engineering, </a:t>
            </a:r>
            <a:r>
              <a:rPr lang="en-US" b="0" baseline="0" noProof="0" dirty="0" smtClean="0"/>
              <a:t>and then,</a:t>
            </a:r>
            <a:r>
              <a:rPr lang="en-US" baseline="0" noProof="0" dirty="0" smtClean="0"/>
              <a:t> we can conceive the notion of </a:t>
            </a:r>
            <a:r>
              <a:rPr lang="en-US" b="1" baseline="0" noProof="0" dirty="0" smtClean="0"/>
              <a:t>Languages Product Lines</a:t>
            </a:r>
            <a:r>
              <a:rPr lang="en-US" b="0" baseline="0" noProof="0" dirty="0" smtClean="0"/>
              <a:t> (a term used in this paper that perfectly illustrates the application of SPLE in SLE)</a:t>
            </a:r>
            <a:r>
              <a:rPr lang="en-US" baseline="0" noProof="0" dirty="0" smtClean="0"/>
              <a:t>.</a:t>
            </a:r>
          </a:p>
          <a:p>
            <a:endParaRPr lang="en-US" baseline="0" noProof="0" dirty="0" smtClean="0"/>
          </a:p>
          <a:p>
            <a:r>
              <a:rPr lang="en-US" baseline="0" noProof="0" dirty="0" smtClean="0"/>
              <a:t>The main purpose of this thesis to contribute to the definition of a methodology and the tools that support the construction of this kind of approaches. </a:t>
            </a:r>
            <a:endParaRPr lang="en-US" noProof="0" dirty="0"/>
          </a:p>
        </p:txBody>
      </p:sp>
      <p:sp>
        <p:nvSpPr>
          <p:cNvPr id="4" name="Espace réservé du numéro de diapositive 3"/>
          <p:cNvSpPr>
            <a:spLocks noGrp="1"/>
          </p:cNvSpPr>
          <p:nvPr>
            <p:ph type="sldNum" sz="quarter" idx="10"/>
          </p:nvPr>
        </p:nvSpPr>
        <p:spPr/>
        <p:txBody>
          <a:bodyPr/>
          <a:lstStyle/>
          <a:p>
            <a:fld id="{CA4217EB-48A4-8742-BDD4-C70FC505A956}" type="slidenum">
              <a:rPr lang="fr-FR" smtClean="0"/>
              <a:t>9</a:t>
            </a:fld>
            <a:endParaRPr lang="fr-FR"/>
          </a:p>
        </p:txBody>
      </p:sp>
    </p:spTree>
    <p:extLst>
      <p:ext uri="{BB962C8B-B14F-4D97-AF65-F5344CB8AC3E}">
        <p14:creationId xmlns:p14="http://schemas.microsoft.com/office/powerpoint/2010/main" val="1475099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4061475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11986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350198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contenu 2"/>
          <p:cNvSpPr>
            <a:spLocks noGrp="1"/>
          </p:cNvSpPr>
          <p:nvPr>
            <p:ph idx="1"/>
          </p:nvPr>
        </p:nvSpPr>
        <p:spPr/>
        <p:txBody>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10"/>
          </p:nvPr>
        </p:nvSpPr>
        <p:spPr/>
        <p:txBody>
          <a:body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3148598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Cliquez pour modifier les styles du texte du masque</a:t>
            </a:r>
          </a:p>
        </p:txBody>
      </p:sp>
      <p:sp>
        <p:nvSpPr>
          <p:cNvPr id="4" name="Espace réservé de la date 3"/>
          <p:cNvSpPr>
            <a:spLocks noGrp="1"/>
          </p:cNvSpPr>
          <p:nvPr>
            <p:ph type="dt" sz="half" idx="10"/>
          </p:nvPr>
        </p:nvSpPr>
        <p:spPr/>
        <p:txBody>
          <a:body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3729755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5" name="Espace réservé de la date 4"/>
          <p:cNvSpPr>
            <a:spLocks noGrp="1"/>
          </p:cNvSpPr>
          <p:nvPr>
            <p:ph type="dt" sz="half" idx="10"/>
          </p:nvPr>
        </p:nvSpPr>
        <p:spPr/>
        <p:txBody>
          <a:bodyPr/>
          <a:lstStyle/>
          <a:p>
            <a:fld id="{288770E5-5250-7249-804D-E8A8B7950565}" type="datetimeFigureOut">
              <a:rPr lang="fr-FR" smtClean="0"/>
              <a:t>09/11/2014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20835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7" name="Espace réservé de la date 6"/>
          <p:cNvSpPr>
            <a:spLocks noGrp="1"/>
          </p:cNvSpPr>
          <p:nvPr>
            <p:ph type="dt" sz="half" idx="10"/>
          </p:nvPr>
        </p:nvSpPr>
        <p:spPr/>
        <p:txBody>
          <a:bodyPr/>
          <a:lstStyle/>
          <a:p>
            <a:fld id="{288770E5-5250-7249-804D-E8A8B7950565}" type="datetimeFigureOut">
              <a:rPr lang="fr-FR" smtClean="0"/>
              <a:t>09/11/2014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213901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Cliquez et modifiez le titre</a:t>
            </a:r>
            <a:endParaRPr lang="fr-FR"/>
          </a:p>
        </p:txBody>
      </p:sp>
      <p:sp>
        <p:nvSpPr>
          <p:cNvPr id="3" name="Espace réservé de la date 2"/>
          <p:cNvSpPr>
            <a:spLocks noGrp="1"/>
          </p:cNvSpPr>
          <p:nvPr>
            <p:ph type="dt" sz="half" idx="10"/>
          </p:nvPr>
        </p:nvSpPr>
        <p:spPr/>
        <p:txBody>
          <a:bodyPr/>
          <a:lstStyle/>
          <a:p>
            <a:fld id="{288770E5-5250-7249-804D-E8A8B7950565}" type="datetimeFigureOut">
              <a:rPr lang="fr-FR" smtClean="0"/>
              <a:t>09/11/2014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114181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88770E5-5250-7249-804D-E8A8B7950565}" type="datetimeFigureOut">
              <a:rPr lang="fr-FR" smtClean="0"/>
              <a:t>09/11/2014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106887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Cliquez pour modifier les styles du texte du masque</a:t>
            </a:r>
          </a:p>
        </p:txBody>
      </p:sp>
      <p:sp>
        <p:nvSpPr>
          <p:cNvPr id="5" name="Espace réservé de la date 4"/>
          <p:cNvSpPr>
            <a:spLocks noGrp="1"/>
          </p:cNvSpPr>
          <p:nvPr>
            <p:ph type="dt" sz="half" idx="10"/>
          </p:nvPr>
        </p:nvSpPr>
        <p:spPr/>
        <p:txBody>
          <a:bodyPr/>
          <a:lstStyle/>
          <a:p>
            <a:fld id="{288770E5-5250-7249-804D-E8A8B7950565}" type="datetimeFigureOut">
              <a:rPr lang="fr-FR" smtClean="0"/>
              <a:t>09/11/2014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97517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Cliquez pour modifier les styles du texte du masque</a:t>
            </a:r>
          </a:p>
        </p:txBody>
      </p:sp>
      <p:sp>
        <p:nvSpPr>
          <p:cNvPr id="5" name="Espace réservé de la date 4"/>
          <p:cNvSpPr>
            <a:spLocks noGrp="1"/>
          </p:cNvSpPr>
          <p:nvPr>
            <p:ph type="dt" sz="half" idx="10"/>
          </p:nvPr>
        </p:nvSpPr>
        <p:spPr/>
        <p:txBody>
          <a:bodyPr/>
          <a:lstStyle/>
          <a:p>
            <a:fld id="{288770E5-5250-7249-804D-E8A8B7950565}" type="datetimeFigureOut">
              <a:rPr lang="fr-FR" smtClean="0"/>
              <a:t>09/11/2014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6E755E0-D3B2-BC46-B4B2-1A6A9106BEE8}" type="slidenum">
              <a:rPr lang="fr-FR" smtClean="0"/>
              <a:t>‹#›</a:t>
            </a:fld>
            <a:endParaRPr lang="fr-FR"/>
          </a:p>
        </p:txBody>
      </p:sp>
    </p:spTree>
    <p:extLst>
      <p:ext uri="{BB962C8B-B14F-4D97-AF65-F5344CB8AC3E}">
        <p14:creationId xmlns:p14="http://schemas.microsoft.com/office/powerpoint/2010/main" val="4759463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Cliquez pour modifier les styles du texte du masque</a:t>
            </a:r>
          </a:p>
          <a:p>
            <a:pPr lvl="1"/>
            <a:r>
              <a:rPr lang="en-US" smtClean="0"/>
              <a:t>Deuxième niveau</a:t>
            </a:r>
          </a:p>
          <a:p>
            <a:pPr lvl="2"/>
            <a:r>
              <a:rPr lang="en-US" smtClean="0"/>
              <a:t>Troisième niveau</a:t>
            </a:r>
          </a:p>
          <a:p>
            <a:pPr lvl="3"/>
            <a:r>
              <a:rPr lang="en-US" smtClean="0"/>
              <a:t>Quatrième niveau</a:t>
            </a:r>
          </a:p>
          <a:p>
            <a:pPr lvl="4"/>
            <a:r>
              <a:rPr lang="en-US"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770E5-5250-7249-804D-E8A8B7950565}" type="datetimeFigureOut">
              <a:rPr lang="fr-FR" smtClean="0"/>
              <a:t>09/11/2014</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755E0-D3B2-BC46-B4B2-1A6A9106BEE8}" type="slidenum">
              <a:rPr lang="fr-FR" smtClean="0"/>
              <a:t>‹#›</a:t>
            </a:fld>
            <a:endParaRPr lang="fr-FR"/>
          </a:p>
        </p:txBody>
      </p:sp>
    </p:spTree>
    <p:extLst>
      <p:ext uri="{BB962C8B-B14F-4D97-AF65-F5344CB8AC3E}">
        <p14:creationId xmlns:p14="http://schemas.microsoft.com/office/powerpoint/2010/main" val="1894976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hyperlink" Target="http://www.thalesgroup.com" TargetMode="External"/><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stretch>
            <a:fillRect/>
          </a:stretch>
        </p:blipFill>
        <p:spPr>
          <a:xfrm>
            <a:off x="109909" y="95442"/>
            <a:ext cx="2286000" cy="762000"/>
          </a:xfrm>
          <a:prstGeom prst="rect">
            <a:avLst/>
          </a:prstGeom>
        </p:spPr>
      </p:pic>
      <p:sp>
        <p:nvSpPr>
          <p:cNvPr id="5" name="Rectangle à coins arrondis 4"/>
          <p:cNvSpPr/>
          <p:nvPr/>
        </p:nvSpPr>
        <p:spPr>
          <a:xfrm>
            <a:off x="283484" y="2151363"/>
            <a:ext cx="8538196" cy="1355276"/>
          </a:xfrm>
          <a:prstGeom prst="roundRect">
            <a:avLst/>
          </a:prstGeom>
          <a:solidFill>
            <a:schemeClr val="bg1"/>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latin typeface="Verdana"/>
                <a:cs typeface="Verdana"/>
              </a:rPr>
              <a:t>Variability Management in Domain-Specific Languages</a:t>
            </a:r>
          </a:p>
          <a:p>
            <a:pPr algn="ctr"/>
            <a:r>
              <a:rPr lang="en-US" sz="1600" b="1" dirty="0" smtClean="0">
                <a:solidFill>
                  <a:schemeClr val="accent6">
                    <a:lumMod val="75000"/>
                  </a:schemeClr>
                </a:solidFill>
                <a:latin typeface="Verdana"/>
                <a:cs typeface="Verdana"/>
              </a:rPr>
              <a:t>David Méndez-</a:t>
            </a:r>
            <a:r>
              <a:rPr lang="en-US" sz="1600" b="1" dirty="0" err="1" smtClean="0">
                <a:solidFill>
                  <a:schemeClr val="accent6">
                    <a:lumMod val="75000"/>
                  </a:schemeClr>
                </a:solidFill>
                <a:latin typeface="Verdana"/>
                <a:cs typeface="Verdana"/>
              </a:rPr>
              <a:t>Acuña</a:t>
            </a:r>
            <a:endParaRPr lang="en-US" sz="1600" b="1" dirty="0" smtClean="0">
              <a:solidFill>
                <a:schemeClr val="accent6">
                  <a:lumMod val="75000"/>
                </a:schemeClr>
              </a:solidFill>
              <a:latin typeface="Verdana"/>
              <a:cs typeface="Verdana"/>
            </a:endParaRPr>
          </a:p>
        </p:txBody>
      </p:sp>
      <p:sp>
        <p:nvSpPr>
          <p:cNvPr id="6" name="ZoneTexte 5"/>
          <p:cNvSpPr txBox="1"/>
          <p:nvPr/>
        </p:nvSpPr>
        <p:spPr>
          <a:xfrm>
            <a:off x="109909" y="6250909"/>
            <a:ext cx="8927231" cy="507831"/>
          </a:xfrm>
          <a:prstGeom prst="rect">
            <a:avLst/>
          </a:prstGeom>
          <a:noFill/>
        </p:spPr>
        <p:txBody>
          <a:bodyPr wrap="square" rtlCol="0">
            <a:spAutoFit/>
          </a:bodyPr>
          <a:lstStyle/>
          <a:p>
            <a:pPr algn="ctr"/>
            <a:r>
              <a:rPr lang="fr-FR" sz="1500" b="1" dirty="0" smtClean="0">
                <a:latin typeface="Verdana"/>
                <a:cs typeface="Verdana"/>
              </a:rPr>
              <a:t>Doctoral Symposium</a:t>
            </a:r>
          </a:p>
          <a:p>
            <a:pPr algn="ctr"/>
            <a:r>
              <a:rPr lang="en-US" sz="1200" b="1" dirty="0" smtClean="0">
                <a:latin typeface="Verdana"/>
                <a:cs typeface="Verdana"/>
              </a:rPr>
              <a:t>ACM/IEEE 17th International Conference on Model Driven Engineering Languages and Systems  </a:t>
            </a:r>
            <a:endParaRPr lang="en-US" sz="1200" b="1" dirty="0">
              <a:latin typeface="Verdana"/>
              <a:cs typeface="Verdana"/>
            </a:endParaRPr>
          </a:p>
        </p:txBody>
      </p:sp>
      <p:pic>
        <p:nvPicPr>
          <p:cNvPr id="7" name="Image 6"/>
          <p:cNvPicPr>
            <a:picLocks noChangeAspect="1"/>
          </p:cNvPicPr>
          <p:nvPr/>
        </p:nvPicPr>
        <p:blipFill>
          <a:blip r:embed="rId4"/>
          <a:stretch>
            <a:fillRect/>
          </a:stretch>
        </p:blipFill>
        <p:spPr>
          <a:xfrm>
            <a:off x="6640475" y="95442"/>
            <a:ext cx="2308133" cy="842469"/>
          </a:xfrm>
          <a:prstGeom prst="rect">
            <a:avLst/>
          </a:prstGeom>
        </p:spPr>
      </p:pic>
      <p:pic>
        <p:nvPicPr>
          <p:cNvPr id="8" name="Image 7"/>
          <p:cNvPicPr>
            <a:picLocks noChangeAspect="1"/>
          </p:cNvPicPr>
          <p:nvPr/>
        </p:nvPicPr>
        <p:blipFill>
          <a:blip r:embed="rId5"/>
          <a:stretch>
            <a:fillRect/>
          </a:stretch>
        </p:blipFill>
        <p:spPr>
          <a:xfrm>
            <a:off x="2168583" y="5197027"/>
            <a:ext cx="4381182" cy="922845"/>
          </a:xfrm>
          <a:prstGeom prst="rect">
            <a:avLst/>
          </a:prstGeom>
          <a:effectLst>
            <a:outerShdw blurRad="50800" dist="38100" dir="2700000" algn="tl" rotWithShape="0">
              <a:srgbClr val="000000">
                <a:alpha val="43000"/>
              </a:srgbClr>
            </a:outerShdw>
          </a:effectLst>
        </p:spPr>
      </p:pic>
      <p:pic>
        <p:nvPicPr>
          <p:cNvPr id="9" name="Image 8"/>
          <p:cNvPicPr>
            <a:picLocks noChangeAspect="1"/>
          </p:cNvPicPr>
          <p:nvPr/>
        </p:nvPicPr>
        <p:blipFill>
          <a:blip r:embed="rId6"/>
          <a:stretch>
            <a:fillRect/>
          </a:stretch>
        </p:blipFill>
        <p:spPr>
          <a:xfrm>
            <a:off x="2711902" y="95442"/>
            <a:ext cx="3599590" cy="889727"/>
          </a:xfrm>
          <a:prstGeom prst="rect">
            <a:avLst/>
          </a:prstGeom>
        </p:spPr>
      </p:pic>
      <p:sp>
        <p:nvSpPr>
          <p:cNvPr id="10" name="Rectangle à coins arrondis 9"/>
          <p:cNvSpPr/>
          <p:nvPr/>
        </p:nvSpPr>
        <p:spPr>
          <a:xfrm>
            <a:off x="283484" y="3639551"/>
            <a:ext cx="8538196" cy="969986"/>
          </a:xfrm>
          <a:prstGeom prst="roundRect">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latin typeface="Verdana"/>
                <a:cs typeface="Verdana"/>
              </a:rPr>
              <a:t>Benoît Combemale (Co-Advisor)</a:t>
            </a:r>
          </a:p>
          <a:p>
            <a:pPr algn="ctr"/>
            <a:r>
              <a:rPr lang="en-US" sz="1600" b="1" dirty="0">
                <a:solidFill>
                  <a:schemeClr val="tx1"/>
                </a:solidFill>
                <a:latin typeface="Verdana"/>
                <a:cs typeface="Verdana"/>
              </a:rPr>
              <a:t>Benoît </a:t>
            </a:r>
            <a:r>
              <a:rPr lang="en-US" sz="1600" b="1" dirty="0" smtClean="0">
                <a:solidFill>
                  <a:schemeClr val="tx1"/>
                </a:solidFill>
                <a:latin typeface="Verdana"/>
                <a:cs typeface="Verdana"/>
              </a:rPr>
              <a:t>Baudry (Co-Advisor)</a:t>
            </a:r>
            <a:endParaRPr lang="en-US" sz="1600" b="1" dirty="0">
              <a:solidFill>
                <a:schemeClr val="tx1"/>
              </a:solidFill>
              <a:latin typeface="Verdana"/>
              <a:cs typeface="Verdana"/>
            </a:endParaRPr>
          </a:p>
        </p:txBody>
      </p:sp>
    </p:spTree>
    <p:extLst>
      <p:ext uri="{BB962C8B-B14F-4D97-AF65-F5344CB8AC3E}">
        <p14:creationId xmlns:p14="http://schemas.microsoft.com/office/powerpoint/2010/main" val="6548982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0418"/>
            <a:ext cx="9144000" cy="1143000"/>
          </a:xfrm>
        </p:spPr>
        <p:txBody>
          <a:bodyPr>
            <a:normAutofit fontScale="90000"/>
          </a:bodyPr>
          <a:lstStyle/>
          <a:p>
            <a:r>
              <a:rPr lang="en-US" sz="3200" b="1" dirty="0" smtClean="0">
                <a:latin typeface="Verdana"/>
                <a:cs typeface="Verdana"/>
              </a:rPr>
              <a:t>Research Challenges</a:t>
            </a:r>
            <a:r>
              <a:rPr lang="en-US" sz="3000" b="1" dirty="0" smtClean="0">
                <a:latin typeface="Verdana"/>
                <a:cs typeface="Verdana"/>
              </a:rPr>
              <a:t/>
            </a:r>
            <a:br>
              <a:rPr lang="en-US" sz="3000" b="1" dirty="0" smtClean="0">
                <a:latin typeface="Verdana"/>
                <a:cs typeface="Verdana"/>
              </a:rPr>
            </a:br>
            <a:r>
              <a:rPr lang="en-US" sz="2400" b="1" dirty="0" smtClean="0">
                <a:latin typeface="Verdana"/>
                <a:cs typeface="Verdana"/>
              </a:rPr>
              <a:t>From Families of Languages to Language Product Lines</a:t>
            </a:r>
            <a:endParaRPr lang="en-US" sz="24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ZoneTexte 2"/>
          <p:cNvSpPr txBox="1"/>
          <p:nvPr/>
        </p:nvSpPr>
        <p:spPr>
          <a:xfrm>
            <a:off x="1313496" y="2257774"/>
            <a:ext cx="6392333" cy="477054"/>
          </a:xfrm>
          <a:prstGeom prst="rect">
            <a:avLst/>
          </a:prstGeom>
          <a:noFill/>
        </p:spPr>
        <p:txBody>
          <a:bodyPr wrap="square" rtlCol="0">
            <a:spAutoFit/>
          </a:bodyPr>
          <a:lstStyle/>
          <a:p>
            <a:pPr algn="ctr"/>
            <a:r>
              <a:rPr lang="fr-FR" sz="2500" b="1" dirty="0" smtClean="0">
                <a:solidFill>
                  <a:srgbClr val="008000"/>
                </a:solidFill>
                <a:latin typeface="Verdana"/>
                <a:cs typeface="Verdana"/>
              </a:rPr>
              <a:t>Objective: REUSE</a:t>
            </a:r>
            <a:endParaRPr lang="fr-FR" sz="2500" b="1" dirty="0">
              <a:solidFill>
                <a:srgbClr val="008000"/>
              </a:solidFill>
              <a:latin typeface="Verdana"/>
              <a:cs typeface="Verdana"/>
            </a:endParaRPr>
          </a:p>
        </p:txBody>
      </p:sp>
      <p:sp>
        <p:nvSpPr>
          <p:cNvPr id="9" name="ZoneTexte 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12</a:t>
            </a:r>
            <a:endParaRPr lang="fr-FR" sz="1500" b="1" dirty="0">
              <a:latin typeface="Verdana"/>
              <a:cs typeface="Verdana"/>
            </a:endParaRPr>
          </a:p>
        </p:txBody>
      </p:sp>
    </p:spTree>
    <p:extLst>
      <p:ext uri="{BB962C8B-B14F-4D97-AF65-F5344CB8AC3E}">
        <p14:creationId xmlns:p14="http://schemas.microsoft.com/office/powerpoint/2010/main" val="4254014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5"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9"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0"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0"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3"/>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25" name="Titre 1"/>
          <p:cNvSpPr txBox="1">
            <a:spLocks/>
          </p:cNvSpPr>
          <p:nvPr/>
        </p:nvSpPr>
        <p:spPr>
          <a:xfrm>
            <a:off x="0" y="30418"/>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Research Challenges</a:t>
            </a:r>
            <a:br>
              <a:rPr lang="en-US" sz="3000" b="1" dirty="0" smtClean="0">
                <a:latin typeface="Verdana"/>
                <a:cs typeface="Verdana"/>
              </a:rPr>
            </a:br>
            <a:r>
              <a:rPr lang="en-US" sz="2300" b="1" dirty="0" smtClean="0">
                <a:latin typeface="Verdana"/>
                <a:cs typeface="Verdana"/>
              </a:rPr>
              <a:t>From Families of Languages to Language Product Lines</a:t>
            </a:r>
            <a:endParaRPr lang="en-US" sz="2300" b="1" dirty="0">
              <a:latin typeface="Verdana"/>
              <a:cs typeface="Verdana"/>
            </a:endParaRPr>
          </a:p>
        </p:txBody>
      </p:sp>
      <p:sp>
        <p:nvSpPr>
          <p:cNvPr id="26" name="ZoneTexte 25"/>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13</a:t>
            </a:r>
            <a:endParaRPr lang="fr-FR" sz="1500" b="1" dirty="0">
              <a:latin typeface="Verdana"/>
              <a:cs typeface="Verdana"/>
            </a:endParaRPr>
          </a:p>
        </p:txBody>
      </p:sp>
    </p:spTree>
    <p:extLst>
      <p:ext uri="{BB962C8B-B14F-4D97-AF65-F5344CB8AC3E}">
        <p14:creationId xmlns:p14="http://schemas.microsoft.com/office/powerpoint/2010/main" val="9616755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Rectangle 169"/>
          <p:cNvSpPr/>
          <p:nvPr/>
        </p:nvSpPr>
        <p:spPr>
          <a:xfrm>
            <a:off x="5646751" y="1728442"/>
            <a:ext cx="2913046" cy="2171860"/>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ZoneTexte 170"/>
          <p:cNvSpPr txBox="1"/>
          <p:nvPr/>
        </p:nvSpPr>
        <p:spPr>
          <a:xfrm>
            <a:off x="5227367" y="3471581"/>
            <a:ext cx="2835205" cy="600164"/>
          </a:xfrm>
          <a:prstGeom prst="rect">
            <a:avLst/>
          </a:prstGeom>
          <a:noFill/>
        </p:spPr>
        <p:txBody>
          <a:bodyPr wrap="square" rtlCol="0">
            <a:spAutoFit/>
          </a:bodyPr>
          <a:lstStyle/>
          <a:p>
            <a:pPr algn="ctr"/>
            <a:r>
              <a:rPr lang="en-US" sz="1500" b="1" dirty="0" smtClean="0">
                <a:latin typeface="Verdana"/>
                <a:cs typeface="Verdana"/>
              </a:rPr>
              <a:t>Variability Models &amp; </a:t>
            </a:r>
          </a:p>
          <a:p>
            <a:pPr algn="ctr"/>
            <a:r>
              <a:rPr lang="en-US" b="1" dirty="0" smtClean="0">
                <a:latin typeface="Verdana"/>
                <a:cs typeface="Verdana"/>
              </a:rPr>
              <a:t>Configuration</a:t>
            </a:r>
            <a:endParaRPr lang="en-US" b="1" dirty="0">
              <a:latin typeface="Verdana"/>
              <a:cs typeface="Verdana"/>
            </a:endParaRPr>
          </a:p>
        </p:txBody>
      </p:sp>
      <p:cxnSp>
        <p:nvCxnSpPr>
          <p:cNvPr id="172" name="Connecteur droit 171"/>
          <p:cNvCxnSpPr>
            <a:stCxn id="175" idx="2"/>
          </p:cNvCxnSpPr>
          <p:nvPr/>
        </p:nvCxnSpPr>
        <p:spPr>
          <a:xfrm flipH="1">
            <a:off x="6475975" y="223064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p:cNvCxnSpPr>
            <a:stCxn id="175" idx="2"/>
          </p:cNvCxnSpPr>
          <p:nvPr/>
        </p:nvCxnSpPr>
        <p:spPr>
          <a:xfrm>
            <a:off x="7077341" y="223064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4" name="Grouper 173"/>
          <p:cNvGrpSpPr/>
          <p:nvPr/>
        </p:nvGrpSpPr>
        <p:grpSpPr>
          <a:xfrm>
            <a:off x="6742821" y="2052113"/>
            <a:ext cx="673796" cy="200055"/>
            <a:chOff x="5884410" y="1296049"/>
            <a:chExt cx="673796" cy="200055"/>
          </a:xfrm>
        </p:grpSpPr>
        <p:sp>
          <p:nvSpPr>
            <p:cNvPr id="175" name="Rectangle 17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77" name="Grouper 176"/>
          <p:cNvGrpSpPr/>
          <p:nvPr/>
        </p:nvGrpSpPr>
        <p:grpSpPr>
          <a:xfrm>
            <a:off x="6139077" y="2354506"/>
            <a:ext cx="673796" cy="200055"/>
            <a:chOff x="5884410" y="1296049"/>
            <a:chExt cx="673796" cy="200055"/>
          </a:xfrm>
        </p:grpSpPr>
        <p:sp>
          <p:nvSpPr>
            <p:cNvPr id="178" name="Rectangle 17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9" name="ZoneTexte 17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0" name="Grouper 179"/>
          <p:cNvGrpSpPr/>
          <p:nvPr/>
        </p:nvGrpSpPr>
        <p:grpSpPr>
          <a:xfrm>
            <a:off x="7449916" y="2371313"/>
            <a:ext cx="673796" cy="200055"/>
            <a:chOff x="5884410" y="1296049"/>
            <a:chExt cx="673796" cy="200055"/>
          </a:xfrm>
        </p:grpSpPr>
        <p:sp>
          <p:nvSpPr>
            <p:cNvPr id="181" name="Rectangle 18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3" name="Grouper 182"/>
          <p:cNvGrpSpPr/>
          <p:nvPr/>
        </p:nvGrpSpPr>
        <p:grpSpPr>
          <a:xfrm>
            <a:off x="5906862" y="2533041"/>
            <a:ext cx="1179170" cy="316701"/>
            <a:chOff x="5110120" y="2054903"/>
            <a:chExt cx="1179170" cy="316701"/>
          </a:xfrm>
        </p:grpSpPr>
        <p:cxnSp>
          <p:nvCxnSpPr>
            <p:cNvPr id="184" name="Connecteur droit 183"/>
            <p:cNvCxnSpPr>
              <a:endCxn id="19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Connecteur droit 18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Connecteur droit 18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87" name="Grouper 186"/>
            <p:cNvGrpSpPr/>
            <p:nvPr/>
          </p:nvGrpSpPr>
          <p:grpSpPr>
            <a:xfrm>
              <a:off x="5110120" y="2169338"/>
              <a:ext cx="424585" cy="200055"/>
              <a:chOff x="5110120" y="2169338"/>
              <a:chExt cx="424585" cy="200055"/>
            </a:xfrm>
          </p:grpSpPr>
          <p:sp>
            <p:nvSpPr>
              <p:cNvPr id="194" name="Rectangle 1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5" name="ZoneTexte 19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8" name="Grouper 187"/>
            <p:cNvGrpSpPr/>
            <p:nvPr/>
          </p:nvGrpSpPr>
          <p:grpSpPr>
            <a:xfrm>
              <a:off x="5487067" y="2171549"/>
              <a:ext cx="424585" cy="200055"/>
              <a:chOff x="5110120" y="2169338"/>
              <a:chExt cx="424585" cy="200055"/>
            </a:xfrm>
          </p:grpSpPr>
          <p:sp>
            <p:nvSpPr>
              <p:cNvPr id="192" name="Rectangle 19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3" name="ZoneTexte 19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9" name="Grouper 188"/>
            <p:cNvGrpSpPr/>
            <p:nvPr/>
          </p:nvGrpSpPr>
          <p:grpSpPr>
            <a:xfrm>
              <a:off x="5864705" y="2169197"/>
              <a:ext cx="424585" cy="200055"/>
              <a:chOff x="5110120" y="2169338"/>
              <a:chExt cx="424585" cy="200055"/>
            </a:xfrm>
          </p:grpSpPr>
          <p:sp>
            <p:nvSpPr>
              <p:cNvPr id="190" name="Rectangle 18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1" name="ZoneTexte 19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96" name="Grouper 195"/>
          <p:cNvGrpSpPr/>
          <p:nvPr/>
        </p:nvGrpSpPr>
        <p:grpSpPr>
          <a:xfrm>
            <a:off x="7238432" y="2549848"/>
            <a:ext cx="1179170" cy="316701"/>
            <a:chOff x="5110120" y="2054903"/>
            <a:chExt cx="1179170" cy="316701"/>
          </a:xfrm>
        </p:grpSpPr>
        <p:cxnSp>
          <p:nvCxnSpPr>
            <p:cNvPr id="197" name="Connecteur droit 196"/>
            <p:cNvCxnSpPr>
              <a:endCxn id="2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Connecteur droit 1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Connecteur droit 1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00" name="Grouper 199"/>
            <p:cNvGrpSpPr/>
            <p:nvPr/>
          </p:nvGrpSpPr>
          <p:grpSpPr>
            <a:xfrm>
              <a:off x="5110120" y="2169338"/>
              <a:ext cx="424585" cy="200055"/>
              <a:chOff x="5110120" y="2169338"/>
              <a:chExt cx="424585" cy="200055"/>
            </a:xfrm>
          </p:grpSpPr>
          <p:sp>
            <p:nvSpPr>
              <p:cNvPr id="207" name="Rectangle 2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1" name="Grouper 200"/>
            <p:cNvGrpSpPr/>
            <p:nvPr/>
          </p:nvGrpSpPr>
          <p:grpSpPr>
            <a:xfrm>
              <a:off x="5487067" y="2171549"/>
              <a:ext cx="424585" cy="200055"/>
              <a:chOff x="5110120" y="2169338"/>
              <a:chExt cx="424585" cy="200055"/>
            </a:xfrm>
          </p:grpSpPr>
          <p:sp>
            <p:nvSpPr>
              <p:cNvPr id="205" name="Rectangle 2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2" name="Grouper 201"/>
            <p:cNvGrpSpPr/>
            <p:nvPr/>
          </p:nvGrpSpPr>
          <p:grpSpPr>
            <a:xfrm>
              <a:off x="5864705" y="2169197"/>
              <a:ext cx="424585" cy="200055"/>
              <a:chOff x="5110120" y="2169338"/>
              <a:chExt cx="424585" cy="200055"/>
            </a:xfrm>
          </p:grpSpPr>
          <p:sp>
            <p:nvSpPr>
              <p:cNvPr id="203" name="Rectangle 2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09" name="Connecteur droit 208"/>
          <p:cNvCxnSpPr>
            <a:stCxn id="212" idx="2"/>
          </p:cNvCxnSpPr>
          <p:nvPr/>
        </p:nvCxnSpPr>
        <p:spPr>
          <a:xfrm flipH="1">
            <a:off x="6507947" y="226262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Connecteur droit 209"/>
          <p:cNvCxnSpPr>
            <a:stCxn id="212" idx="2"/>
          </p:cNvCxnSpPr>
          <p:nvPr/>
        </p:nvCxnSpPr>
        <p:spPr>
          <a:xfrm>
            <a:off x="7109313" y="226262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1" name="Grouper 210"/>
          <p:cNvGrpSpPr/>
          <p:nvPr/>
        </p:nvGrpSpPr>
        <p:grpSpPr>
          <a:xfrm>
            <a:off x="6774793" y="2084085"/>
            <a:ext cx="673796" cy="200055"/>
            <a:chOff x="5884410" y="1296049"/>
            <a:chExt cx="673796" cy="200055"/>
          </a:xfrm>
        </p:grpSpPr>
        <p:sp>
          <p:nvSpPr>
            <p:cNvPr id="212" name="Rectangle 2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3" name="ZoneTexte 212"/>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4" name="Grouper 213"/>
          <p:cNvGrpSpPr/>
          <p:nvPr/>
        </p:nvGrpSpPr>
        <p:grpSpPr>
          <a:xfrm>
            <a:off x="6171049" y="2386478"/>
            <a:ext cx="673796" cy="200055"/>
            <a:chOff x="5884410" y="1296049"/>
            <a:chExt cx="673796" cy="200055"/>
          </a:xfrm>
        </p:grpSpPr>
        <p:sp>
          <p:nvSpPr>
            <p:cNvPr id="215" name="Rectangle 21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7" name="Grouper 216"/>
          <p:cNvGrpSpPr/>
          <p:nvPr/>
        </p:nvGrpSpPr>
        <p:grpSpPr>
          <a:xfrm>
            <a:off x="7481888" y="2403285"/>
            <a:ext cx="673796" cy="200055"/>
            <a:chOff x="5884410" y="1296049"/>
            <a:chExt cx="673796" cy="200055"/>
          </a:xfrm>
        </p:grpSpPr>
        <p:sp>
          <p:nvSpPr>
            <p:cNvPr id="218" name="Rectangle 21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ZoneTexte 21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0" name="Grouper 219"/>
          <p:cNvGrpSpPr/>
          <p:nvPr/>
        </p:nvGrpSpPr>
        <p:grpSpPr>
          <a:xfrm>
            <a:off x="5938834" y="2565013"/>
            <a:ext cx="1179170" cy="316701"/>
            <a:chOff x="5110120" y="2054903"/>
            <a:chExt cx="1179170" cy="316701"/>
          </a:xfrm>
        </p:grpSpPr>
        <p:cxnSp>
          <p:nvCxnSpPr>
            <p:cNvPr id="221" name="Connecteur droit 220"/>
            <p:cNvCxnSpPr>
              <a:endCxn id="23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Connecteur droit 22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Connecteur droit 22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24" name="Grouper 223"/>
            <p:cNvGrpSpPr/>
            <p:nvPr/>
          </p:nvGrpSpPr>
          <p:grpSpPr>
            <a:xfrm>
              <a:off x="5110120" y="2169338"/>
              <a:ext cx="424585" cy="200055"/>
              <a:chOff x="5110120" y="2169338"/>
              <a:chExt cx="424585" cy="200055"/>
            </a:xfrm>
          </p:grpSpPr>
          <p:sp>
            <p:nvSpPr>
              <p:cNvPr id="231" name="Rectangle 23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5" name="Grouper 224"/>
            <p:cNvGrpSpPr/>
            <p:nvPr/>
          </p:nvGrpSpPr>
          <p:grpSpPr>
            <a:xfrm>
              <a:off x="5487067" y="2171549"/>
              <a:ext cx="424585" cy="200055"/>
              <a:chOff x="5110120" y="2169338"/>
              <a:chExt cx="424585" cy="200055"/>
            </a:xfrm>
          </p:grpSpPr>
          <p:sp>
            <p:nvSpPr>
              <p:cNvPr id="229" name="Rectangle 22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6" name="Grouper 225"/>
            <p:cNvGrpSpPr/>
            <p:nvPr/>
          </p:nvGrpSpPr>
          <p:grpSpPr>
            <a:xfrm>
              <a:off x="5864705" y="2169197"/>
              <a:ext cx="424585" cy="200055"/>
              <a:chOff x="5110120" y="2169338"/>
              <a:chExt cx="424585" cy="200055"/>
            </a:xfrm>
          </p:grpSpPr>
          <p:sp>
            <p:nvSpPr>
              <p:cNvPr id="227" name="Rectangle 22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233" name="Grouper 232"/>
          <p:cNvGrpSpPr/>
          <p:nvPr/>
        </p:nvGrpSpPr>
        <p:grpSpPr>
          <a:xfrm>
            <a:off x="7270404" y="2581820"/>
            <a:ext cx="1179170" cy="316701"/>
            <a:chOff x="5110120" y="2054903"/>
            <a:chExt cx="1179170" cy="316701"/>
          </a:xfrm>
        </p:grpSpPr>
        <p:cxnSp>
          <p:nvCxnSpPr>
            <p:cNvPr id="234" name="Connecteur droit 233"/>
            <p:cNvCxnSpPr>
              <a:endCxn id="2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5" name="Connecteur droit 2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6" name="Connecteur droit 2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7" name="Grouper 236"/>
            <p:cNvGrpSpPr/>
            <p:nvPr/>
          </p:nvGrpSpPr>
          <p:grpSpPr>
            <a:xfrm>
              <a:off x="5110120" y="2169338"/>
              <a:ext cx="424585" cy="200055"/>
              <a:chOff x="5110120" y="2169338"/>
              <a:chExt cx="424585" cy="200055"/>
            </a:xfrm>
          </p:grpSpPr>
          <p:sp>
            <p:nvSpPr>
              <p:cNvPr id="244" name="Rectangle 2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ZoneTexte 24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8" name="Grouper 237"/>
            <p:cNvGrpSpPr/>
            <p:nvPr/>
          </p:nvGrpSpPr>
          <p:grpSpPr>
            <a:xfrm>
              <a:off x="5487067" y="2171549"/>
              <a:ext cx="424585" cy="200055"/>
              <a:chOff x="5110120" y="2169338"/>
              <a:chExt cx="424585" cy="200055"/>
            </a:xfrm>
          </p:grpSpPr>
          <p:sp>
            <p:nvSpPr>
              <p:cNvPr id="242" name="Rectangle 2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3" name="ZoneTexte 24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9" name="Grouper 238"/>
            <p:cNvGrpSpPr/>
            <p:nvPr/>
          </p:nvGrpSpPr>
          <p:grpSpPr>
            <a:xfrm>
              <a:off x="5864705" y="2169197"/>
              <a:ext cx="424585" cy="200055"/>
              <a:chOff x="5110120" y="2169338"/>
              <a:chExt cx="424585" cy="200055"/>
            </a:xfrm>
          </p:grpSpPr>
          <p:sp>
            <p:nvSpPr>
              <p:cNvPr id="240" name="Rectangle 2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1" name="ZoneTexte 24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46" name="Connecteur droit 245"/>
          <p:cNvCxnSpPr>
            <a:stCxn id="249" idx="2"/>
          </p:cNvCxnSpPr>
          <p:nvPr/>
        </p:nvCxnSpPr>
        <p:spPr>
          <a:xfrm flipH="1">
            <a:off x="6548530" y="230451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7" name="Connecteur droit 246"/>
          <p:cNvCxnSpPr>
            <a:stCxn id="249" idx="2"/>
          </p:cNvCxnSpPr>
          <p:nvPr/>
        </p:nvCxnSpPr>
        <p:spPr>
          <a:xfrm>
            <a:off x="7149896" y="230451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48" name="Grouper 247"/>
          <p:cNvGrpSpPr/>
          <p:nvPr/>
        </p:nvGrpSpPr>
        <p:grpSpPr>
          <a:xfrm>
            <a:off x="6815376" y="2125978"/>
            <a:ext cx="673796" cy="200055"/>
            <a:chOff x="5884410" y="1296049"/>
            <a:chExt cx="673796" cy="200055"/>
          </a:xfrm>
        </p:grpSpPr>
        <p:sp>
          <p:nvSpPr>
            <p:cNvPr id="249" name="Rectangle 24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0" name="ZoneTexte 249"/>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251" name="Grouper 250"/>
          <p:cNvGrpSpPr/>
          <p:nvPr/>
        </p:nvGrpSpPr>
        <p:grpSpPr>
          <a:xfrm>
            <a:off x="6211632" y="2428371"/>
            <a:ext cx="673796" cy="200055"/>
            <a:chOff x="5884410" y="1296049"/>
            <a:chExt cx="673796" cy="200055"/>
          </a:xfrm>
        </p:grpSpPr>
        <p:sp>
          <p:nvSpPr>
            <p:cNvPr id="252" name="Rectangle 2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ZoneTexte 25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4" name="Grouper 253"/>
          <p:cNvGrpSpPr/>
          <p:nvPr/>
        </p:nvGrpSpPr>
        <p:grpSpPr>
          <a:xfrm>
            <a:off x="7522471" y="2445178"/>
            <a:ext cx="673796" cy="200055"/>
            <a:chOff x="5884410" y="1296049"/>
            <a:chExt cx="673796" cy="200055"/>
          </a:xfrm>
        </p:grpSpPr>
        <p:sp>
          <p:nvSpPr>
            <p:cNvPr id="255" name="Rectangle 2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6" name="ZoneTexte 2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7" name="Grouper 256"/>
          <p:cNvGrpSpPr/>
          <p:nvPr/>
        </p:nvGrpSpPr>
        <p:grpSpPr>
          <a:xfrm>
            <a:off x="5979417" y="2606906"/>
            <a:ext cx="1179170" cy="316701"/>
            <a:chOff x="5110120" y="2054903"/>
            <a:chExt cx="1179170" cy="316701"/>
          </a:xfrm>
        </p:grpSpPr>
        <p:cxnSp>
          <p:nvCxnSpPr>
            <p:cNvPr id="258" name="Connecteur droit 257"/>
            <p:cNvCxnSpPr>
              <a:endCxn id="26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9" name="Connecteur droit 25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0" name="Connecteur droit 259"/>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61" name="Grouper 260"/>
            <p:cNvGrpSpPr/>
            <p:nvPr/>
          </p:nvGrpSpPr>
          <p:grpSpPr>
            <a:xfrm>
              <a:off x="5110120" y="2169338"/>
              <a:ext cx="424585" cy="200055"/>
              <a:chOff x="5110120" y="2169338"/>
              <a:chExt cx="424585" cy="200055"/>
            </a:xfrm>
          </p:grpSpPr>
          <p:sp>
            <p:nvSpPr>
              <p:cNvPr id="268" name="Rectangle 2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9" name="ZoneTexte 26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2" name="Grouper 261"/>
            <p:cNvGrpSpPr/>
            <p:nvPr/>
          </p:nvGrpSpPr>
          <p:grpSpPr>
            <a:xfrm>
              <a:off x="5487067" y="2171549"/>
              <a:ext cx="424585" cy="200055"/>
              <a:chOff x="5110120" y="2169338"/>
              <a:chExt cx="424585" cy="200055"/>
            </a:xfrm>
          </p:grpSpPr>
          <p:sp>
            <p:nvSpPr>
              <p:cNvPr id="266" name="Rectangle 2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7" name="ZoneTexte 26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3" name="Grouper 262"/>
            <p:cNvGrpSpPr/>
            <p:nvPr/>
          </p:nvGrpSpPr>
          <p:grpSpPr>
            <a:xfrm>
              <a:off x="5864705" y="2169197"/>
              <a:ext cx="424585" cy="200055"/>
              <a:chOff x="5110120" y="2169338"/>
              <a:chExt cx="424585" cy="200055"/>
            </a:xfrm>
          </p:grpSpPr>
          <p:sp>
            <p:nvSpPr>
              <p:cNvPr id="264" name="Rectangle 26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5" name="ZoneTexte 26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270" name="Grouper 269"/>
          <p:cNvGrpSpPr/>
          <p:nvPr/>
        </p:nvGrpSpPr>
        <p:grpSpPr>
          <a:xfrm>
            <a:off x="7310987" y="2623713"/>
            <a:ext cx="1179170" cy="316701"/>
            <a:chOff x="5110120" y="2054903"/>
            <a:chExt cx="1179170" cy="316701"/>
          </a:xfrm>
        </p:grpSpPr>
        <p:cxnSp>
          <p:nvCxnSpPr>
            <p:cNvPr id="271" name="Connecteur droit 270"/>
            <p:cNvCxnSpPr>
              <a:endCxn id="28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2" name="Connecteur droit 27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3" name="Connecteur droit 27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74" name="Grouper 273"/>
            <p:cNvGrpSpPr/>
            <p:nvPr/>
          </p:nvGrpSpPr>
          <p:grpSpPr>
            <a:xfrm>
              <a:off x="5110120" y="2169338"/>
              <a:ext cx="424585" cy="200055"/>
              <a:chOff x="5110120" y="2169338"/>
              <a:chExt cx="424585" cy="200055"/>
            </a:xfrm>
          </p:grpSpPr>
          <p:sp>
            <p:nvSpPr>
              <p:cNvPr id="281" name="Rectangle 2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2" name="ZoneTexte 28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5" name="Grouper 274"/>
            <p:cNvGrpSpPr/>
            <p:nvPr/>
          </p:nvGrpSpPr>
          <p:grpSpPr>
            <a:xfrm>
              <a:off x="5487067" y="2171549"/>
              <a:ext cx="424585" cy="200055"/>
              <a:chOff x="5110120" y="2169338"/>
              <a:chExt cx="424585" cy="200055"/>
            </a:xfrm>
          </p:grpSpPr>
          <p:sp>
            <p:nvSpPr>
              <p:cNvPr id="279" name="Rectangle 2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0" name="ZoneTexte 27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6" name="Grouper 275"/>
            <p:cNvGrpSpPr/>
            <p:nvPr/>
          </p:nvGrpSpPr>
          <p:grpSpPr>
            <a:xfrm>
              <a:off x="5864705" y="2169197"/>
              <a:ext cx="424585" cy="200055"/>
              <a:chOff x="5110120" y="2169338"/>
              <a:chExt cx="424585" cy="200055"/>
            </a:xfrm>
          </p:grpSpPr>
          <p:sp>
            <p:nvSpPr>
              <p:cNvPr id="277" name="Rectangle 2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8" name="ZoneTexte 2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283" name="Image 282"/>
          <p:cNvPicPr>
            <a:picLocks noChangeAspect="1"/>
          </p:cNvPicPr>
          <p:nvPr/>
        </p:nvPicPr>
        <p:blipFill>
          <a:blip r:embed="rId3"/>
          <a:stretch>
            <a:fillRect/>
          </a:stretch>
        </p:blipFill>
        <p:spPr>
          <a:xfrm>
            <a:off x="8299395" y="2534501"/>
            <a:ext cx="294043" cy="338492"/>
          </a:xfrm>
          <a:prstGeom prst="rect">
            <a:avLst/>
          </a:prstGeom>
        </p:spPr>
      </p:pic>
      <p:pic>
        <p:nvPicPr>
          <p:cNvPr id="284" name="Image 283"/>
          <p:cNvPicPr>
            <a:picLocks noChangeAspect="1"/>
          </p:cNvPicPr>
          <p:nvPr/>
        </p:nvPicPr>
        <p:blipFill>
          <a:blip r:embed="rId3"/>
          <a:stretch>
            <a:fillRect/>
          </a:stretch>
        </p:blipFill>
        <p:spPr>
          <a:xfrm>
            <a:off x="7828926" y="2533217"/>
            <a:ext cx="294043" cy="338492"/>
          </a:xfrm>
          <a:prstGeom prst="rect">
            <a:avLst/>
          </a:prstGeom>
        </p:spPr>
      </p:pic>
      <p:pic>
        <p:nvPicPr>
          <p:cNvPr id="285" name="Image 284"/>
          <p:cNvPicPr>
            <a:picLocks noChangeAspect="1"/>
          </p:cNvPicPr>
          <p:nvPr/>
        </p:nvPicPr>
        <p:blipFill>
          <a:blip r:embed="rId3"/>
          <a:stretch>
            <a:fillRect/>
          </a:stretch>
        </p:blipFill>
        <p:spPr>
          <a:xfrm>
            <a:off x="6090089" y="2521227"/>
            <a:ext cx="294043" cy="338492"/>
          </a:xfrm>
          <a:prstGeom prst="rect">
            <a:avLst/>
          </a:prstGeom>
        </p:spPr>
      </p:pic>
      <p:pic>
        <p:nvPicPr>
          <p:cNvPr id="286" name="Image 285"/>
          <p:cNvPicPr>
            <a:picLocks noChangeAspect="1"/>
          </p:cNvPicPr>
          <p:nvPr/>
        </p:nvPicPr>
        <p:blipFill>
          <a:blip r:embed="rId3"/>
          <a:stretch>
            <a:fillRect/>
          </a:stretch>
        </p:blipFill>
        <p:spPr>
          <a:xfrm>
            <a:off x="6844845" y="2521227"/>
            <a:ext cx="294043" cy="338492"/>
          </a:xfrm>
          <a:prstGeom prst="rect">
            <a:avLst/>
          </a:prstGeom>
        </p:spPr>
      </p:pic>
      <p:pic>
        <p:nvPicPr>
          <p:cNvPr id="287" name="Image 286"/>
          <p:cNvPicPr>
            <a:picLocks noChangeAspect="1"/>
          </p:cNvPicPr>
          <p:nvPr/>
        </p:nvPicPr>
        <p:blipFill>
          <a:blip r:embed="rId3"/>
          <a:stretch>
            <a:fillRect/>
          </a:stretch>
        </p:blipFill>
        <p:spPr>
          <a:xfrm>
            <a:off x="7860394" y="2182178"/>
            <a:ext cx="294043" cy="338492"/>
          </a:xfrm>
          <a:prstGeom prst="rect">
            <a:avLst/>
          </a:prstGeom>
        </p:spPr>
      </p:pic>
      <p:pic>
        <p:nvPicPr>
          <p:cNvPr id="288" name="Image 287"/>
          <p:cNvPicPr>
            <a:picLocks noChangeAspect="1"/>
          </p:cNvPicPr>
          <p:nvPr/>
        </p:nvPicPr>
        <p:blipFill>
          <a:blip r:embed="rId3"/>
          <a:stretch>
            <a:fillRect/>
          </a:stretch>
        </p:blipFill>
        <p:spPr>
          <a:xfrm>
            <a:off x="6403168" y="2148899"/>
            <a:ext cx="294043" cy="338492"/>
          </a:xfrm>
          <a:prstGeom prst="rect">
            <a:avLst/>
          </a:prstGeom>
        </p:spPr>
      </p:pic>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92" name="Forme libre 291"/>
          <p:cNvSpPr/>
          <p:nvPr/>
        </p:nvSpPr>
        <p:spPr>
          <a:xfrm>
            <a:off x="1906957" y="2252168"/>
            <a:ext cx="4381611" cy="332648"/>
          </a:xfrm>
          <a:custGeom>
            <a:avLst/>
            <a:gdLst>
              <a:gd name="connsiteX0" fmla="*/ 0 w 8027003"/>
              <a:gd name="connsiteY0" fmla="*/ 667608 h 667608"/>
              <a:gd name="connsiteX1" fmla="*/ 4303262 w 8027003"/>
              <a:gd name="connsiteY1" fmla="*/ 1779 h 667608"/>
              <a:gd name="connsiteX2" fmla="*/ 8027003 w 8027003"/>
              <a:gd name="connsiteY2" fmla="*/ 457995 h 667608"/>
            </a:gdLst>
            <a:ahLst/>
            <a:cxnLst>
              <a:cxn ang="0">
                <a:pos x="connsiteX0" y="connsiteY0"/>
              </a:cxn>
              <a:cxn ang="0">
                <a:pos x="connsiteX1" y="connsiteY1"/>
              </a:cxn>
              <a:cxn ang="0">
                <a:pos x="connsiteX2" y="connsiteY2"/>
              </a:cxn>
            </a:cxnLst>
            <a:rect l="l" t="t" r="r" b="b"/>
            <a:pathLst>
              <a:path w="8027003" h="667608">
                <a:moveTo>
                  <a:pt x="0" y="667608"/>
                </a:moveTo>
                <a:cubicBezTo>
                  <a:pt x="1482714" y="352161"/>
                  <a:pt x="2965428" y="36714"/>
                  <a:pt x="4303262" y="1779"/>
                </a:cubicBezTo>
                <a:cubicBezTo>
                  <a:pt x="5641096" y="-33157"/>
                  <a:pt x="8027003" y="457995"/>
                  <a:pt x="8027003" y="457995"/>
                </a:cubicBezTo>
              </a:path>
            </a:pathLst>
          </a:custGeom>
          <a:ln w="9525" cmpd="sng">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0"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3"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4"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7"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8"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9"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1"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ZoneTexte 151"/>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153" name="ZoneTexte 152"/>
          <p:cNvSpPr txBox="1"/>
          <p:nvPr/>
        </p:nvSpPr>
        <p:spPr>
          <a:xfrm>
            <a:off x="2818621" y="2373403"/>
            <a:ext cx="3161679"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Multi-dimensional &amp; staged </a:t>
            </a:r>
          </a:p>
          <a:p>
            <a:pPr algn="ctr"/>
            <a:r>
              <a:rPr lang="en-US" sz="1200" b="1" dirty="0" smtClean="0">
                <a:solidFill>
                  <a:srgbClr val="FF0000"/>
                </a:solidFill>
                <a:latin typeface="Verdana"/>
                <a:cs typeface="Verdana"/>
              </a:rPr>
              <a:t>variability modeling</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(2)</a:t>
            </a:r>
          </a:p>
        </p:txBody>
      </p:sp>
      <p:sp>
        <p:nvSpPr>
          <p:cNvPr id="154" name="Titre 1"/>
          <p:cNvSpPr txBox="1">
            <a:spLocks/>
          </p:cNvSpPr>
          <p:nvPr/>
        </p:nvSpPr>
        <p:spPr>
          <a:xfrm>
            <a:off x="0" y="30418"/>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Research Challenges</a:t>
            </a:r>
            <a:br>
              <a:rPr lang="en-US" sz="3000" b="1" dirty="0" smtClean="0">
                <a:latin typeface="Verdana"/>
                <a:cs typeface="Verdana"/>
              </a:rPr>
            </a:br>
            <a:r>
              <a:rPr lang="en-US" sz="2300" b="1" dirty="0" smtClean="0">
                <a:latin typeface="Verdana"/>
                <a:cs typeface="Verdana"/>
              </a:rPr>
              <a:t>From Families of Languages to Language Product Lines</a:t>
            </a:r>
            <a:endParaRPr lang="en-US" sz="2300" b="1" dirty="0">
              <a:latin typeface="Verdana"/>
              <a:cs typeface="Verdana"/>
            </a:endParaRPr>
          </a:p>
        </p:txBody>
      </p:sp>
      <p:sp>
        <p:nvSpPr>
          <p:cNvPr id="155" name="ZoneTexte 15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14</a:t>
            </a:r>
            <a:endParaRPr lang="fr-FR" sz="1500" b="1" dirty="0">
              <a:latin typeface="Verdana"/>
              <a:cs typeface="Verdana"/>
            </a:endParaRPr>
          </a:p>
        </p:txBody>
      </p:sp>
    </p:spTree>
    <p:extLst>
      <p:ext uri="{BB962C8B-B14F-4D97-AF65-F5344CB8AC3E}">
        <p14:creationId xmlns:p14="http://schemas.microsoft.com/office/powerpoint/2010/main" val="33367712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Rectangle 169"/>
          <p:cNvSpPr/>
          <p:nvPr/>
        </p:nvSpPr>
        <p:spPr>
          <a:xfrm>
            <a:off x="5646751" y="1728442"/>
            <a:ext cx="2913046" cy="2171860"/>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ZoneTexte 170"/>
          <p:cNvSpPr txBox="1"/>
          <p:nvPr/>
        </p:nvSpPr>
        <p:spPr>
          <a:xfrm>
            <a:off x="5227367" y="3471581"/>
            <a:ext cx="2835205" cy="600164"/>
          </a:xfrm>
          <a:prstGeom prst="rect">
            <a:avLst/>
          </a:prstGeom>
          <a:noFill/>
        </p:spPr>
        <p:txBody>
          <a:bodyPr wrap="square" rtlCol="0">
            <a:spAutoFit/>
          </a:bodyPr>
          <a:lstStyle/>
          <a:p>
            <a:pPr algn="ctr"/>
            <a:r>
              <a:rPr lang="en-US" sz="1500" b="1" dirty="0" smtClean="0">
                <a:latin typeface="Verdana"/>
                <a:cs typeface="Verdana"/>
              </a:rPr>
              <a:t>Variability Models &amp; </a:t>
            </a:r>
          </a:p>
          <a:p>
            <a:pPr algn="ctr"/>
            <a:r>
              <a:rPr lang="en-US" b="1" dirty="0" smtClean="0">
                <a:solidFill>
                  <a:srgbClr val="008000"/>
                </a:solidFill>
                <a:latin typeface="Verdana"/>
                <a:cs typeface="Verdana"/>
              </a:rPr>
              <a:t>Configuration</a:t>
            </a:r>
            <a:endParaRPr lang="en-US" b="1" dirty="0">
              <a:solidFill>
                <a:srgbClr val="008000"/>
              </a:solidFill>
              <a:latin typeface="Verdana"/>
              <a:cs typeface="Verdana"/>
            </a:endParaRPr>
          </a:p>
        </p:txBody>
      </p:sp>
      <p:cxnSp>
        <p:nvCxnSpPr>
          <p:cNvPr id="172" name="Connecteur droit 171"/>
          <p:cNvCxnSpPr>
            <a:stCxn id="175" idx="2"/>
          </p:cNvCxnSpPr>
          <p:nvPr/>
        </p:nvCxnSpPr>
        <p:spPr>
          <a:xfrm flipH="1">
            <a:off x="6475975" y="223064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p:cNvCxnSpPr>
            <a:stCxn id="175" idx="2"/>
          </p:cNvCxnSpPr>
          <p:nvPr/>
        </p:nvCxnSpPr>
        <p:spPr>
          <a:xfrm>
            <a:off x="7077341" y="223064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4" name="Grouper 173"/>
          <p:cNvGrpSpPr/>
          <p:nvPr/>
        </p:nvGrpSpPr>
        <p:grpSpPr>
          <a:xfrm>
            <a:off x="6742821" y="2052113"/>
            <a:ext cx="673796" cy="200055"/>
            <a:chOff x="5884410" y="1296049"/>
            <a:chExt cx="673796" cy="200055"/>
          </a:xfrm>
        </p:grpSpPr>
        <p:sp>
          <p:nvSpPr>
            <p:cNvPr id="175" name="Rectangle 17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77" name="Grouper 176"/>
          <p:cNvGrpSpPr/>
          <p:nvPr/>
        </p:nvGrpSpPr>
        <p:grpSpPr>
          <a:xfrm>
            <a:off x="6139077" y="2354506"/>
            <a:ext cx="673796" cy="200055"/>
            <a:chOff x="5884410" y="1296049"/>
            <a:chExt cx="673796" cy="200055"/>
          </a:xfrm>
        </p:grpSpPr>
        <p:sp>
          <p:nvSpPr>
            <p:cNvPr id="178" name="Rectangle 17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9" name="ZoneTexte 17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0" name="Grouper 179"/>
          <p:cNvGrpSpPr/>
          <p:nvPr/>
        </p:nvGrpSpPr>
        <p:grpSpPr>
          <a:xfrm>
            <a:off x="7449916" y="2371313"/>
            <a:ext cx="673796" cy="200055"/>
            <a:chOff x="5884410" y="1296049"/>
            <a:chExt cx="673796" cy="200055"/>
          </a:xfrm>
        </p:grpSpPr>
        <p:sp>
          <p:nvSpPr>
            <p:cNvPr id="181" name="Rectangle 18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3" name="Grouper 182"/>
          <p:cNvGrpSpPr/>
          <p:nvPr/>
        </p:nvGrpSpPr>
        <p:grpSpPr>
          <a:xfrm>
            <a:off x="5906862" y="2533041"/>
            <a:ext cx="1179170" cy="316701"/>
            <a:chOff x="5110120" y="2054903"/>
            <a:chExt cx="1179170" cy="316701"/>
          </a:xfrm>
        </p:grpSpPr>
        <p:cxnSp>
          <p:nvCxnSpPr>
            <p:cNvPr id="184" name="Connecteur droit 183"/>
            <p:cNvCxnSpPr>
              <a:endCxn id="19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Connecteur droit 18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Connecteur droit 18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87" name="Grouper 186"/>
            <p:cNvGrpSpPr/>
            <p:nvPr/>
          </p:nvGrpSpPr>
          <p:grpSpPr>
            <a:xfrm>
              <a:off x="5110120" y="2169338"/>
              <a:ext cx="424585" cy="200055"/>
              <a:chOff x="5110120" y="2169338"/>
              <a:chExt cx="424585" cy="200055"/>
            </a:xfrm>
          </p:grpSpPr>
          <p:sp>
            <p:nvSpPr>
              <p:cNvPr id="194" name="Rectangle 1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5" name="ZoneTexte 19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8" name="Grouper 187"/>
            <p:cNvGrpSpPr/>
            <p:nvPr/>
          </p:nvGrpSpPr>
          <p:grpSpPr>
            <a:xfrm>
              <a:off x="5487067" y="2171549"/>
              <a:ext cx="424585" cy="200055"/>
              <a:chOff x="5110120" y="2169338"/>
              <a:chExt cx="424585" cy="200055"/>
            </a:xfrm>
          </p:grpSpPr>
          <p:sp>
            <p:nvSpPr>
              <p:cNvPr id="192" name="Rectangle 19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3" name="ZoneTexte 19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9" name="Grouper 188"/>
            <p:cNvGrpSpPr/>
            <p:nvPr/>
          </p:nvGrpSpPr>
          <p:grpSpPr>
            <a:xfrm>
              <a:off x="5864705" y="2169197"/>
              <a:ext cx="424585" cy="200055"/>
              <a:chOff x="5110120" y="2169338"/>
              <a:chExt cx="424585" cy="200055"/>
            </a:xfrm>
          </p:grpSpPr>
          <p:sp>
            <p:nvSpPr>
              <p:cNvPr id="190" name="Rectangle 18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1" name="ZoneTexte 19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96" name="Grouper 195"/>
          <p:cNvGrpSpPr/>
          <p:nvPr/>
        </p:nvGrpSpPr>
        <p:grpSpPr>
          <a:xfrm>
            <a:off x="7238432" y="2549848"/>
            <a:ext cx="1179170" cy="316701"/>
            <a:chOff x="5110120" y="2054903"/>
            <a:chExt cx="1179170" cy="316701"/>
          </a:xfrm>
        </p:grpSpPr>
        <p:cxnSp>
          <p:nvCxnSpPr>
            <p:cNvPr id="197" name="Connecteur droit 196"/>
            <p:cNvCxnSpPr>
              <a:endCxn id="2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Connecteur droit 1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Connecteur droit 1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00" name="Grouper 199"/>
            <p:cNvGrpSpPr/>
            <p:nvPr/>
          </p:nvGrpSpPr>
          <p:grpSpPr>
            <a:xfrm>
              <a:off x="5110120" y="2169338"/>
              <a:ext cx="424585" cy="200055"/>
              <a:chOff x="5110120" y="2169338"/>
              <a:chExt cx="424585" cy="200055"/>
            </a:xfrm>
          </p:grpSpPr>
          <p:sp>
            <p:nvSpPr>
              <p:cNvPr id="207" name="Rectangle 2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1" name="Grouper 200"/>
            <p:cNvGrpSpPr/>
            <p:nvPr/>
          </p:nvGrpSpPr>
          <p:grpSpPr>
            <a:xfrm>
              <a:off x="5487067" y="2171549"/>
              <a:ext cx="424585" cy="200055"/>
              <a:chOff x="5110120" y="2169338"/>
              <a:chExt cx="424585" cy="200055"/>
            </a:xfrm>
          </p:grpSpPr>
          <p:sp>
            <p:nvSpPr>
              <p:cNvPr id="205" name="Rectangle 2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2" name="Grouper 201"/>
            <p:cNvGrpSpPr/>
            <p:nvPr/>
          </p:nvGrpSpPr>
          <p:grpSpPr>
            <a:xfrm>
              <a:off x="5864705" y="2169197"/>
              <a:ext cx="424585" cy="200055"/>
              <a:chOff x="5110120" y="2169338"/>
              <a:chExt cx="424585" cy="200055"/>
            </a:xfrm>
          </p:grpSpPr>
          <p:sp>
            <p:nvSpPr>
              <p:cNvPr id="203" name="Rectangle 2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09" name="Connecteur droit 208"/>
          <p:cNvCxnSpPr>
            <a:stCxn id="212" idx="2"/>
          </p:cNvCxnSpPr>
          <p:nvPr/>
        </p:nvCxnSpPr>
        <p:spPr>
          <a:xfrm flipH="1">
            <a:off x="6507947" y="226262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Connecteur droit 209"/>
          <p:cNvCxnSpPr>
            <a:stCxn id="212" idx="2"/>
          </p:cNvCxnSpPr>
          <p:nvPr/>
        </p:nvCxnSpPr>
        <p:spPr>
          <a:xfrm>
            <a:off x="7109313" y="226262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1" name="Grouper 210"/>
          <p:cNvGrpSpPr/>
          <p:nvPr/>
        </p:nvGrpSpPr>
        <p:grpSpPr>
          <a:xfrm>
            <a:off x="6774793" y="2084085"/>
            <a:ext cx="673796" cy="200055"/>
            <a:chOff x="5884410" y="1296049"/>
            <a:chExt cx="673796" cy="200055"/>
          </a:xfrm>
        </p:grpSpPr>
        <p:sp>
          <p:nvSpPr>
            <p:cNvPr id="212" name="Rectangle 2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3" name="ZoneTexte 212"/>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4" name="Grouper 213"/>
          <p:cNvGrpSpPr/>
          <p:nvPr/>
        </p:nvGrpSpPr>
        <p:grpSpPr>
          <a:xfrm>
            <a:off x="6171049" y="2386478"/>
            <a:ext cx="673796" cy="200055"/>
            <a:chOff x="5884410" y="1296049"/>
            <a:chExt cx="673796" cy="200055"/>
          </a:xfrm>
        </p:grpSpPr>
        <p:sp>
          <p:nvSpPr>
            <p:cNvPr id="215" name="Rectangle 21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7" name="Grouper 216"/>
          <p:cNvGrpSpPr/>
          <p:nvPr/>
        </p:nvGrpSpPr>
        <p:grpSpPr>
          <a:xfrm>
            <a:off x="7481888" y="2403285"/>
            <a:ext cx="673796" cy="200055"/>
            <a:chOff x="5884410" y="1296049"/>
            <a:chExt cx="673796" cy="200055"/>
          </a:xfrm>
        </p:grpSpPr>
        <p:sp>
          <p:nvSpPr>
            <p:cNvPr id="218" name="Rectangle 21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ZoneTexte 21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0" name="Grouper 219"/>
          <p:cNvGrpSpPr/>
          <p:nvPr/>
        </p:nvGrpSpPr>
        <p:grpSpPr>
          <a:xfrm>
            <a:off x="5938834" y="2565013"/>
            <a:ext cx="1179170" cy="316701"/>
            <a:chOff x="5110120" y="2054903"/>
            <a:chExt cx="1179170" cy="316701"/>
          </a:xfrm>
        </p:grpSpPr>
        <p:cxnSp>
          <p:nvCxnSpPr>
            <p:cNvPr id="221" name="Connecteur droit 220"/>
            <p:cNvCxnSpPr>
              <a:endCxn id="23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Connecteur droit 22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Connecteur droit 22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24" name="Grouper 223"/>
            <p:cNvGrpSpPr/>
            <p:nvPr/>
          </p:nvGrpSpPr>
          <p:grpSpPr>
            <a:xfrm>
              <a:off x="5110120" y="2169338"/>
              <a:ext cx="424585" cy="200055"/>
              <a:chOff x="5110120" y="2169338"/>
              <a:chExt cx="424585" cy="200055"/>
            </a:xfrm>
          </p:grpSpPr>
          <p:sp>
            <p:nvSpPr>
              <p:cNvPr id="231" name="Rectangle 23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5" name="Grouper 224"/>
            <p:cNvGrpSpPr/>
            <p:nvPr/>
          </p:nvGrpSpPr>
          <p:grpSpPr>
            <a:xfrm>
              <a:off x="5487067" y="2171549"/>
              <a:ext cx="424585" cy="200055"/>
              <a:chOff x="5110120" y="2169338"/>
              <a:chExt cx="424585" cy="200055"/>
            </a:xfrm>
          </p:grpSpPr>
          <p:sp>
            <p:nvSpPr>
              <p:cNvPr id="229" name="Rectangle 22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6" name="Grouper 225"/>
            <p:cNvGrpSpPr/>
            <p:nvPr/>
          </p:nvGrpSpPr>
          <p:grpSpPr>
            <a:xfrm>
              <a:off x="5864705" y="2169197"/>
              <a:ext cx="424585" cy="200055"/>
              <a:chOff x="5110120" y="2169338"/>
              <a:chExt cx="424585" cy="200055"/>
            </a:xfrm>
          </p:grpSpPr>
          <p:sp>
            <p:nvSpPr>
              <p:cNvPr id="227" name="Rectangle 22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233" name="Grouper 232"/>
          <p:cNvGrpSpPr/>
          <p:nvPr/>
        </p:nvGrpSpPr>
        <p:grpSpPr>
          <a:xfrm>
            <a:off x="7270404" y="2581820"/>
            <a:ext cx="1179170" cy="316701"/>
            <a:chOff x="5110120" y="2054903"/>
            <a:chExt cx="1179170" cy="316701"/>
          </a:xfrm>
        </p:grpSpPr>
        <p:cxnSp>
          <p:nvCxnSpPr>
            <p:cNvPr id="234" name="Connecteur droit 233"/>
            <p:cNvCxnSpPr>
              <a:endCxn id="2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5" name="Connecteur droit 2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6" name="Connecteur droit 2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7" name="Grouper 236"/>
            <p:cNvGrpSpPr/>
            <p:nvPr/>
          </p:nvGrpSpPr>
          <p:grpSpPr>
            <a:xfrm>
              <a:off x="5110120" y="2169338"/>
              <a:ext cx="424585" cy="200055"/>
              <a:chOff x="5110120" y="2169338"/>
              <a:chExt cx="424585" cy="200055"/>
            </a:xfrm>
          </p:grpSpPr>
          <p:sp>
            <p:nvSpPr>
              <p:cNvPr id="244" name="Rectangle 2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ZoneTexte 24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8" name="Grouper 237"/>
            <p:cNvGrpSpPr/>
            <p:nvPr/>
          </p:nvGrpSpPr>
          <p:grpSpPr>
            <a:xfrm>
              <a:off x="5487067" y="2171549"/>
              <a:ext cx="424585" cy="200055"/>
              <a:chOff x="5110120" y="2169338"/>
              <a:chExt cx="424585" cy="200055"/>
            </a:xfrm>
          </p:grpSpPr>
          <p:sp>
            <p:nvSpPr>
              <p:cNvPr id="242" name="Rectangle 2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3" name="ZoneTexte 24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9" name="Grouper 238"/>
            <p:cNvGrpSpPr/>
            <p:nvPr/>
          </p:nvGrpSpPr>
          <p:grpSpPr>
            <a:xfrm>
              <a:off x="5864705" y="2169197"/>
              <a:ext cx="424585" cy="200055"/>
              <a:chOff x="5110120" y="2169338"/>
              <a:chExt cx="424585" cy="200055"/>
            </a:xfrm>
          </p:grpSpPr>
          <p:sp>
            <p:nvSpPr>
              <p:cNvPr id="240" name="Rectangle 2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1" name="ZoneTexte 24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46" name="Connecteur droit 245"/>
          <p:cNvCxnSpPr>
            <a:stCxn id="249" idx="2"/>
          </p:cNvCxnSpPr>
          <p:nvPr/>
        </p:nvCxnSpPr>
        <p:spPr>
          <a:xfrm flipH="1">
            <a:off x="6548530" y="230451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7" name="Connecteur droit 246"/>
          <p:cNvCxnSpPr>
            <a:stCxn id="249" idx="2"/>
          </p:cNvCxnSpPr>
          <p:nvPr/>
        </p:nvCxnSpPr>
        <p:spPr>
          <a:xfrm>
            <a:off x="7149896" y="230451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48" name="Grouper 247"/>
          <p:cNvGrpSpPr/>
          <p:nvPr/>
        </p:nvGrpSpPr>
        <p:grpSpPr>
          <a:xfrm>
            <a:off x="6815376" y="2125978"/>
            <a:ext cx="673796" cy="200055"/>
            <a:chOff x="5884410" y="1296049"/>
            <a:chExt cx="673796" cy="200055"/>
          </a:xfrm>
        </p:grpSpPr>
        <p:sp>
          <p:nvSpPr>
            <p:cNvPr id="249" name="Rectangle 24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0" name="ZoneTexte 249"/>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251" name="Grouper 250"/>
          <p:cNvGrpSpPr/>
          <p:nvPr/>
        </p:nvGrpSpPr>
        <p:grpSpPr>
          <a:xfrm>
            <a:off x="6211632" y="2428371"/>
            <a:ext cx="673796" cy="200055"/>
            <a:chOff x="5884410" y="1296049"/>
            <a:chExt cx="673796" cy="200055"/>
          </a:xfrm>
        </p:grpSpPr>
        <p:sp>
          <p:nvSpPr>
            <p:cNvPr id="252" name="Rectangle 2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ZoneTexte 25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4" name="Grouper 253"/>
          <p:cNvGrpSpPr/>
          <p:nvPr/>
        </p:nvGrpSpPr>
        <p:grpSpPr>
          <a:xfrm>
            <a:off x="7522471" y="2445178"/>
            <a:ext cx="673796" cy="200055"/>
            <a:chOff x="5884410" y="1296049"/>
            <a:chExt cx="673796" cy="200055"/>
          </a:xfrm>
        </p:grpSpPr>
        <p:sp>
          <p:nvSpPr>
            <p:cNvPr id="255" name="Rectangle 2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6" name="ZoneTexte 2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7" name="Grouper 256"/>
          <p:cNvGrpSpPr/>
          <p:nvPr/>
        </p:nvGrpSpPr>
        <p:grpSpPr>
          <a:xfrm>
            <a:off x="5979417" y="2606906"/>
            <a:ext cx="1179170" cy="316701"/>
            <a:chOff x="5110120" y="2054903"/>
            <a:chExt cx="1179170" cy="316701"/>
          </a:xfrm>
        </p:grpSpPr>
        <p:cxnSp>
          <p:nvCxnSpPr>
            <p:cNvPr id="258" name="Connecteur droit 257"/>
            <p:cNvCxnSpPr>
              <a:endCxn id="26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9" name="Connecteur droit 25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0" name="Connecteur droit 259"/>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61" name="Grouper 260"/>
            <p:cNvGrpSpPr/>
            <p:nvPr/>
          </p:nvGrpSpPr>
          <p:grpSpPr>
            <a:xfrm>
              <a:off x="5110120" y="2169338"/>
              <a:ext cx="424585" cy="200055"/>
              <a:chOff x="5110120" y="2169338"/>
              <a:chExt cx="424585" cy="200055"/>
            </a:xfrm>
          </p:grpSpPr>
          <p:sp>
            <p:nvSpPr>
              <p:cNvPr id="268" name="Rectangle 2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9" name="ZoneTexte 26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2" name="Grouper 261"/>
            <p:cNvGrpSpPr/>
            <p:nvPr/>
          </p:nvGrpSpPr>
          <p:grpSpPr>
            <a:xfrm>
              <a:off x="5487067" y="2171549"/>
              <a:ext cx="424585" cy="200055"/>
              <a:chOff x="5110120" y="2169338"/>
              <a:chExt cx="424585" cy="200055"/>
            </a:xfrm>
          </p:grpSpPr>
          <p:sp>
            <p:nvSpPr>
              <p:cNvPr id="266" name="Rectangle 2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7" name="ZoneTexte 26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3" name="Grouper 262"/>
            <p:cNvGrpSpPr/>
            <p:nvPr/>
          </p:nvGrpSpPr>
          <p:grpSpPr>
            <a:xfrm>
              <a:off x="5864705" y="2169197"/>
              <a:ext cx="424585" cy="200055"/>
              <a:chOff x="5110120" y="2169338"/>
              <a:chExt cx="424585" cy="200055"/>
            </a:xfrm>
          </p:grpSpPr>
          <p:sp>
            <p:nvSpPr>
              <p:cNvPr id="264" name="Rectangle 26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5" name="ZoneTexte 26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270" name="Grouper 269"/>
          <p:cNvGrpSpPr/>
          <p:nvPr/>
        </p:nvGrpSpPr>
        <p:grpSpPr>
          <a:xfrm>
            <a:off x="7310987" y="2623713"/>
            <a:ext cx="1179170" cy="316701"/>
            <a:chOff x="5110120" y="2054903"/>
            <a:chExt cx="1179170" cy="316701"/>
          </a:xfrm>
        </p:grpSpPr>
        <p:cxnSp>
          <p:nvCxnSpPr>
            <p:cNvPr id="271" name="Connecteur droit 270"/>
            <p:cNvCxnSpPr>
              <a:endCxn id="28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2" name="Connecteur droit 27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3" name="Connecteur droit 27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74" name="Grouper 273"/>
            <p:cNvGrpSpPr/>
            <p:nvPr/>
          </p:nvGrpSpPr>
          <p:grpSpPr>
            <a:xfrm>
              <a:off x="5110120" y="2169338"/>
              <a:ext cx="424585" cy="200055"/>
              <a:chOff x="5110120" y="2169338"/>
              <a:chExt cx="424585" cy="200055"/>
            </a:xfrm>
          </p:grpSpPr>
          <p:sp>
            <p:nvSpPr>
              <p:cNvPr id="281" name="Rectangle 2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2" name="ZoneTexte 28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5" name="Grouper 274"/>
            <p:cNvGrpSpPr/>
            <p:nvPr/>
          </p:nvGrpSpPr>
          <p:grpSpPr>
            <a:xfrm>
              <a:off x="5487067" y="2171549"/>
              <a:ext cx="424585" cy="200055"/>
              <a:chOff x="5110120" y="2169338"/>
              <a:chExt cx="424585" cy="200055"/>
            </a:xfrm>
          </p:grpSpPr>
          <p:sp>
            <p:nvSpPr>
              <p:cNvPr id="279" name="Rectangle 2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0" name="ZoneTexte 27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6" name="Grouper 275"/>
            <p:cNvGrpSpPr/>
            <p:nvPr/>
          </p:nvGrpSpPr>
          <p:grpSpPr>
            <a:xfrm>
              <a:off x="5864705" y="2169197"/>
              <a:ext cx="424585" cy="200055"/>
              <a:chOff x="5110120" y="2169338"/>
              <a:chExt cx="424585" cy="200055"/>
            </a:xfrm>
          </p:grpSpPr>
          <p:sp>
            <p:nvSpPr>
              <p:cNvPr id="277" name="Rectangle 2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8" name="ZoneTexte 2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283" name="Image 282"/>
          <p:cNvPicPr>
            <a:picLocks noChangeAspect="1"/>
          </p:cNvPicPr>
          <p:nvPr/>
        </p:nvPicPr>
        <p:blipFill>
          <a:blip r:embed="rId3"/>
          <a:stretch>
            <a:fillRect/>
          </a:stretch>
        </p:blipFill>
        <p:spPr>
          <a:xfrm>
            <a:off x="8299395" y="2534501"/>
            <a:ext cx="294043" cy="338492"/>
          </a:xfrm>
          <a:prstGeom prst="rect">
            <a:avLst/>
          </a:prstGeom>
        </p:spPr>
      </p:pic>
      <p:pic>
        <p:nvPicPr>
          <p:cNvPr id="284" name="Image 283"/>
          <p:cNvPicPr>
            <a:picLocks noChangeAspect="1"/>
          </p:cNvPicPr>
          <p:nvPr/>
        </p:nvPicPr>
        <p:blipFill>
          <a:blip r:embed="rId3"/>
          <a:stretch>
            <a:fillRect/>
          </a:stretch>
        </p:blipFill>
        <p:spPr>
          <a:xfrm>
            <a:off x="7828926" y="2533217"/>
            <a:ext cx="294043" cy="338492"/>
          </a:xfrm>
          <a:prstGeom prst="rect">
            <a:avLst/>
          </a:prstGeom>
        </p:spPr>
      </p:pic>
      <p:pic>
        <p:nvPicPr>
          <p:cNvPr id="285" name="Image 284"/>
          <p:cNvPicPr>
            <a:picLocks noChangeAspect="1"/>
          </p:cNvPicPr>
          <p:nvPr/>
        </p:nvPicPr>
        <p:blipFill>
          <a:blip r:embed="rId3"/>
          <a:stretch>
            <a:fillRect/>
          </a:stretch>
        </p:blipFill>
        <p:spPr>
          <a:xfrm>
            <a:off x="6090089" y="2521227"/>
            <a:ext cx="294043" cy="338492"/>
          </a:xfrm>
          <a:prstGeom prst="rect">
            <a:avLst/>
          </a:prstGeom>
        </p:spPr>
      </p:pic>
      <p:pic>
        <p:nvPicPr>
          <p:cNvPr id="286" name="Image 285"/>
          <p:cNvPicPr>
            <a:picLocks noChangeAspect="1"/>
          </p:cNvPicPr>
          <p:nvPr/>
        </p:nvPicPr>
        <p:blipFill>
          <a:blip r:embed="rId3"/>
          <a:stretch>
            <a:fillRect/>
          </a:stretch>
        </p:blipFill>
        <p:spPr>
          <a:xfrm>
            <a:off x="6844845" y="2521227"/>
            <a:ext cx="294043" cy="338492"/>
          </a:xfrm>
          <a:prstGeom prst="rect">
            <a:avLst/>
          </a:prstGeom>
        </p:spPr>
      </p:pic>
      <p:pic>
        <p:nvPicPr>
          <p:cNvPr id="287" name="Image 286"/>
          <p:cNvPicPr>
            <a:picLocks noChangeAspect="1"/>
          </p:cNvPicPr>
          <p:nvPr/>
        </p:nvPicPr>
        <p:blipFill>
          <a:blip r:embed="rId3"/>
          <a:stretch>
            <a:fillRect/>
          </a:stretch>
        </p:blipFill>
        <p:spPr>
          <a:xfrm>
            <a:off x="7860394" y="2182178"/>
            <a:ext cx="294043" cy="338492"/>
          </a:xfrm>
          <a:prstGeom prst="rect">
            <a:avLst/>
          </a:prstGeom>
        </p:spPr>
      </p:pic>
      <p:pic>
        <p:nvPicPr>
          <p:cNvPr id="288" name="Image 287"/>
          <p:cNvPicPr>
            <a:picLocks noChangeAspect="1"/>
          </p:cNvPicPr>
          <p:nvPr/>
        </p:nvPicPr>
        <p:blipFill>
          <a:blip r:embed="rId3"/>
          <a:stretch>
            <a:fillRect/>
          </a:stretch>
        </p:blipFill>
        <p:spPr>
          <a:xfrm>
            <a:off x="6403168" y="2148899"/>
            <a:ext cx="294043" cy="338492"/>
          </a:xfrm>
          <a:prstGeom prst="rect">
            <a:avLst/>
          </a:prstGeom>
        </p:spPr>
      </p:pic>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92" name="Forme libre 291"/>
          <p:cNvSpPr/>
          <p:nvPr/>
        </p:nvSpPr>
        <p:spPr>
          <a:xfrm>
            <a:off x="1906957" y="2252168"/>
            <a:ext cx="4381611" cy="332648"/>
          </a:xfrm>
          <a:custGeom>
            <a:avLst/>
            <a:gdLst>
              <a:gd name="connsiteX0" fmla="*/ 0 w 8027003"/>
              <a:gd name="connsiteY0" fmla="*/ 667608 h 667608"/>
              <a:gd name="connsiteX1" fmla="*/ 4303262 w 8027003"/>
              <a:gd name="connsiteY1" fmla="*/ 1779 h 667608"/>
              <a:gd name="connsiteX2" fmla="*/ 8027003 w 8027003"/>
              <a:gd name="connsiteY2" fmla="*/ 457995 h 667608"/>
            </a:gdLst>
            <a:ahLst/>
            <a:cxnLst>
              <a:cxn ang="0">
                <a:pos x="connsiteX0" y="connsiteY0"/>
              </a:cxn>
              <a:cxn ang="0">
                <a:pos x="connsiteX1" y="connsiteY1"/>
              </a:cxn>
              <a:cxn ang="0">
                <a:pos x="connsiteX2" y="connsiteY2"/>
              </a:cxn>
            </a:cxnLst>
            <a:rect l="l" t="t" r="r" b="b"/>
            <a:pathLst>
              <a:path w="8027003" h="667608">
                <a:moveTo>
                  <a:pt x="0" y="667608"/>
                </a:moveTo>
                <a:cubicBezTo>
                  <a:pt x="1482714" y="352161"/>
                  <a:pt x="2965428" y="36714"/>
                  <a:pt x="4303262" y="1779"/>
                </a:cubicBezTo>
                <a:cubicBezTo>
                  <a:pt x="5641096" y="-33157"/>
                  <a:pt x="8027003" y="457995"/>
                  <a:pt x="8027003" y="457995"/>
                </a:cubicBezTo>
              </a:path>
            </a:pathLst>
          </a:custGeom>
          <a:ln w="9525" cmpd="sng">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99" name="ZoneTexte 298"/>
          <p:cNvSpPr txBox="1"/>
          <p:nvPr/>
        </p:nvSpPr>
        <p:spPr>
          <a:xfrm>
            <a:off x="2818621" y="2373403"/>
            <a:ext cx="3161679"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Multi-dimensional &amp; staged </a:t>
            </a:r>
          </a:p>
          <a:p>
            <a:pPr algn="ctr"/>
            <a:r>
              <a:rPr lang="en-US" sz="1200" b="1" dirty="0" smtClean="0">
                <a:solidFill>
                  <a:srgbClr val="FF0000"/>
                </a:solidFill>
                <a:latin typeface="Verdana"/>
                <a:cs typeface="Verdana"/>
              </a:rPr>
              <a:t>variability modeling</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(2)</a:t>
            </a:r>
          </a:p>
        </p:txBody>
      </p:sp>
      <p:sp>
        <p:nvSpPr>
          <p:cNvPr id="144" name="Ellipse 143"/>
          <p:cNvSpPr/>
          <p:nvPr/>
        </p:nvSpPr>
        <p:spPr>
          <a:xfrm>
            <a:off x="5462076" y="3731855"/>
            <a:ext cx="2331690" cy="359574"/>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146" name="ZoneTexte 145"/>
          <p:cNvSpPr txBox="1"/>
          <p:nvPr/>
        </p:nvSpPr>
        <p:spPr>
          <a:xfrm>
            <a:off x="6445640" y="4516280"/>
            <a:ext cx="1850427"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Language Units</a:t>
            </a:r>
          </a:p>
          <a:p>
            <a:pPr algn="ctr"/>
            <a:r>
              <a:rPr lang="en-US" sz="1200" b="1" dirty="0" smtClean="0">
                <a:solidFill>
                  <a:srgbClr val="FF0000"/>
                </a:solidFill>
                <a:latin typeface="Verdana"/>
                <a:cs typeface="Verdana"/>
              </a:rPr>
              <a:t>Composition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(3)</a:t>
            </a:r>
          </a:p>
        </p:txBody>
      </p:sp>
      <p:sp>
        <p:nvSpPr>
          <p:cNvPr id="140" name="Forme libre 139"/>
          <p:cNvSpPr/>
          <p:nvPr/>
        </p:nvSpPr>
        <p:spPr>
          <a:xfrm flipH="1">
            <a:off x="5324927" y="4101199"/>
            <a:ext cx="1388401" cy="74899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rgbClr val="7F7F7F"/>
            </a:solidFill>
            <a:headEnd type="arrow" w="med" len="med"/>
            <a:tailEnd type="oval"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7" name="ZoneTexte 146"/>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148"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9"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1"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9"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0"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3"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Titre 1"/>
          <p:cNvSpPr txBox="1">
            <a:spLocks/>
          </p:cNvSpPr>
          <p:nvPr/>
        </p:nvSpPr>
        <p:spPr>
          <a:xfrm>
            <a:off x="0" y="30418"/>
            <a:ext cx="91440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Research Challenges</a:t>
            </a:r>
            <a:br>
              <a:rPr lang="en-US" sz="3000" b="1" dirty="0" smtClean="0">
                <a:latin typeface="Verdana"/>
                <a:cs typeface="Verdana"/>
              </a:rPr>
            </a:br>
            <a:r>
              <a:rPr lang="en-US" sz="2300" b="1" dirty="0" smtClean="0">
                <a:latin typeface="Verdana"/>
                <a:cs typeface="Verdana"/>
              </a:rPr>
              <a:t>From Families of Languages to Language Product Lines</a:t>
            </a:r>
            <a:endParaRPr lang="en-US" sz="2300" b="1" dirty="0">
              <a:latin typeface="Verdana"/>
              <a:cs typeface="Verdana"/>
            </a:endParaRPr>
          </a:p>
        </p:txBody>
      </p:sp>
      <p:sp>
        <p:nvSpPr>
          <p:cNvPr id="155" name="ZoneTexte 15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15</a:t>
            </a:r>
            <a:endParaRPr lang="fr-FR" sz="1500" b="1" dirty="0">
              <a:latin typeface="Verdana"/>
              <a:cs typeface="Verdana"/>
            </a:endParaRPr>
          </a:p>
        </p:txBody>
      </p:sp>
    </p:spTree>
    <p:extLst>
      <p:ext uri="{BB962C8B-B14F-4D97-AF65-F5344CB8AC3E}">
        <p14:creationId xmlns:p14="http://schemas.microsoft.com/office/powerpoint/2010/main" val="19152333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à coins arrondis 45"/>
          <p:cNvSpPr/>
          <p:nvPr/>
        </p:nvSpPr>
        <p:spPr>
          <a:xfrm>
            <a:off x="5611010" y="5363642"/>
            <a:ext cx="1897689" cy="611086"/>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Rectangle à coins arrondis 44"/>
          <p:cNvSpPr/>
          <p:nvPr/>
        </p:nvSpPr>
        <p:spPr>
          <a:xfrm>
            <a:off x="1847926" y="5372458"/>
            <a:ext cx="1566921" cy="611086"/>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Rectangle à coins arrondis 35"/>
          <p:cNvSpPr/>
          <p:nvPr/>
        </p:nvSpPr>
        <p:spPr>
          <a:xfrm>
            <a:off x="3800449" y="5363642"/>
            <a:ext cx="1425001" cy="611086"/>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llipse 9"/>
          <p:cNvSpPr/>
          <p:nvPr/>
        </p:nvSpPr>
        <p:spPr>
          <a:xfrm>
            <a:off x="5247127" y="2508286"/>
            <a:ext cx="2109172" cy="2605304"/>
          </a:xfrm>
          <a:prstGeom prst="ellipse">
            <a:avLst/>
          </a:prstGeom>
          <a:solidFill>
            <a:schemeClr val="accent3">
              <a:lumMod val="50000"/>
              <a:alpha val="21000"/>
            </a:schemeClr>
          </a:solidFill>
          <a:ln>
            <a:solidFill>
              <a:schemeClr val="accent3">
                <a:lumMod val="50000"/>
              </a:schemeClr>
            </a:solidFill>
          </a:ln>
          <a:scene3d>
            <a:camera prst="orthographicFront">
              <a:rot lat="0" lon="3600000" rev="0"/>
            </a:camera>
            <a:lightRig rig="threePt" dir="t"/>
          </a:scene3d>
          <a:sp3d extrusionH="38100" contourW="12700">
            <a:extrusionClr>
              <a:schemeClr val="bg1">
                <a:lumMod val="95000"/>
              </a:schemeClr>
            </a:extrusionClr>
            <a:contourClr>
              <a:schemeClr val="bg1">
                <a:lumMod val="7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ZoneTexte 31"/>
          <p:cNvSpPr txBox="1"/>
          <p:nvPr/>
        </p:nvSpPr>
        <p:spPr>
          <a:xfrm>
            <a:off x="5632663" y="1963951"/>
            <a:ext cx="1373472" cy="323165"/>
          </a:xfrm>
          <a:prstGeom prst="rect">
            <a:avLst/>
          </a:prstGeom>
          <a:noFill/>
        </p:spPr>
        <p:txBody>
          <a:bodyPr wrap="square" rtlCol="0">
            <a:spAutoFit/>
          </a:bodyPr>
          <a:lstStyle/>
          <a:p>
            <a:pPr algn="ctr"/>
            <a:r>
              <a:rPr lang="fr-FR" sz="1500" b="1" dirty="0" smtClean="0">
                <a:latin typeface="Verdana"/>
                <a:cs typeface="Verdana"/>
              </a:rPr>
              <a:t>Semantics</a:t>
            </a:r>
            <a:endParaRPr lang="fr-FR" sz="1500" b="1" dirty="0">
              <a:latin typeface="Verdana"/>
              <a:cs typeface="Verdana"/>
            </a:endParaRPr>
          </a:p>
        </p:txBody>
      </p:sp>
      <p:sp>
        <p:nvSpPr>
          <p:cNvPr id="39" name="ZoneTexte 38"/>
          <p:cNvSpPr txBox="1"/>
          <p:nvPr/>
        </p:nvSpPr>
        <p:spPr>
          <a:xfrm>
            <a:off x="3644301" y="5420017"/>
            <a:ext cx="1755226" cy="492443"/>
          </a:xfrm>
          <a:prstGeom prst="rect">
            <a:avLst/>
          </a:prstGeom>
          <a:noFill/>
        </p:spPr>
        <p:txBody>
          <a:bodyPr wrap="square" rtlCol="0">
            <a:spAutoFit/>
          </a:bodyPr>
          <a:lstStyle/>
          <a:p>
            <a:pPr algn="ctr"/>
            <a:r>
              <a:rPr lang="fr-FR" sz="1300" dirty="0" err="1" smtClean="0">
                <a:latin typeface="Verdana"/>
                <a:cs typeface="Verdana"/>
              </a:rPr>
              <a:t>MontiCore</a:t>
            </a:r>
            <a:r>
              <a:rPr lang="fr-FR" sz="1300" dirty="0" smtClean="0">
                <a:latin typeface="Verdana"/>
                <a:cs typeface="Verdana"/>
              </a:rPr>
              <a:t>,</a:t>
            </a:r>
          </a:p>
          <a:p>
            <a:pPr algn="ctr"/>
            <a:r>
              <a:rPr lang="fr-FR" sz="1300" dirty="0" smtClean="0">
                <a:latin typeface="Verdana"/>
                <a:cs typeface="Verdana"/>
              </a:rPr>
              <a:t>LISA, </a:t>
            </a:r>
            <a:r>
              <a:rPr lang="fr-FR" sz="1300" dirty="0" err="1" smtClean="0">
                <a:latin typeface="Verdana"/>
                <a:cs typeface="Verdana"/>
              </a:rPr>
              <a:t>Neverlang</a:t>
            </a:r>
            <a:endParaRPr lang="fr-FR" sz="1300" dirty="0">
              <a:latin typeface="Verdana"/>
              <a:cs typeface="Verdana"/>
            </a:endParaRPr>
          </a:p>
        </p:txBody>
      </p:sp>
      <p:sp>
        <p:nvSpPr>
          <p:cNvPr id="40" name="ZoneTexte 39"/>
          <p:cNvSpPr txBox="1"/>
          <p:nvPr/>
        </p:nvSpPr>
        <p:spPr>
          <a:xfrm>
            <a:off x="1671865" y="5442406"/>
            <a:ext cx="1916398" cy="492443"/>
          </a:xfrm>
          <a:prstGeom prst="rect">
            <a:avLst/>
          </a:prstGeom>
          <a:noFill/>
        </p:spPr>
        <p:txBody>
          <a:bodyPr wrap="square" rtlCol="0">
            <a:spAutoFit/>
          </a:bodyPr>
          <a:lstStyle/>
          <a:p>
            <a:pPr algn="ctr"/>
            <a:r>
              <a:rPr lang="fr-FR" sz="1300" dirty="0" err="1" smtClean="0">
                <a:latin typeface="Verdana"/>
                <a:cs typeface="Verdana"/>
              </a:rPr>
              <a:t>Grump</a:t>
            </a:r>
            <a:r>
              <a:rPr lang="fr-FR" sz="1300" dirty="0" smtClean="0">
                <a:latin typeface="Verdana"/>
                <a:cs typeface="Verdana"/>
              </a:rPr>
              <a:t>, </a:t>
            </a:r>
          </a:p>
          <a:p>
            <a:pPr algn="ctr"/>
            <a:r>
              <a:rPr lang="fr-FR" sz="1300" dirty="0" err="1" smtClean="0">
                <a:latin typeface="Verdana"/>
                <a:cs typeface="Verdana"/>
              </a:rPr>
              <a:t>Modularized</a:t>
            </a:r>
            <a:r>
              <a:rPr lang="fr-FR" sz="1300" dirty="0" smtClean="0">
                <a:latin typeface="Verdana"/>
                <a:cs typeface="Verdana"/>
              </a:rPr>
              <a:t> </a:t>
            </a:r>
            <a:r>
              <a:rPr lang="fr-FR" sz="1300" dirty="0" err="1" smtClean="0">
                <a:latin typeface="Verdana"/>
                <a:cs typeface="Verdana"/>
              </a:rPr>
              <a:t>Xtext</a:t>
            </a:r>
            <a:endParaRPr lang="fr-FR" sz="1300" dirty="0">
              <a:latin typeface="Verdana"/>
              <a:cs typeface="Verdana"/>
            </a:endParaRPr>
          </a:p>
        </p:txBody>
      </p:sp>
      <p:sp>
        <p:nvSpPr>
          <p:cNvPr id="41" name="ZoneTexte 40"/>
          <p:cNvSpPr txBox="1"/>
          <p:nvPr/>
        </p:nvSpPr>
        <p:spPr>
          <a:xfrm>
            <a:off x="5225450" y="5516927"/>
            <a:ext cx="2712284" cy="292388"/>
          </a:xfrm>
          <a:prstGeom prst="rect">
            <a:avLst/>
          </a:prstGeom>
          <a:noFill/>
        </p:spPr>
        <p:txBody>
          <a:bodyPr wrap="square" rtlCol="0">
            <a:spAutoFit/>
          </a:bodyPr>
          <a:lstStyle/>
          <a:p>
            <a:pPr algn="ctr"/>
            <a:r>
              <a:rPr lang="fr-FR" sz="1300" dirty="0" err="1" smtClean="0">
                <a:latin typeface="Verdana"/>
                <a:cs typeface="Verdana"/>
              </a:rPr>
              <a:t>Attribute</a:t>
            </a:r>
            <a:r>
              <a:rPr lang="fr-FR" sz="1300" dirty="0" smtClean="0">
                <a:latin typeface="Verdana"/>
                <a:cs typeface="Verdana"/>
              </a:rPr>
              <a:t> </a:t>
            </a:r>
            <a:r>
              <a:rPr lang="fr-FR" sz="1300" dirty="0" err="1" smtClean="0">
                <a:latin typeface="Verdana"/>
                <a:cs typeface="Verdana"/>
              </a:rPr>
              <a:t>Grammars</a:t>
            </a:r>
            <a:endParaRPr lang="fr-FR" sz="1300" dirty="0" smtClean="0">
              <a:latin typeface="Verdana"/>
              <a:cs typeface="Verdana"/>
            </a:endParaRPr>
          </a:p>
        </p:txBody>
      </p:sp>
      <p:cxnSp>
        <p:nvCxnSpPr>
          <p:cNvPr id="37" name="Connecteur droit 36"/>
          <p:cNvCxnSpPr/>
          <p:nvPr/>
        </p:nvCxnSpPr>
        <p:spPr>
          <a:xfrm>
            <a:off x="1676154" y="4439564"/>
            <a:ext cx="5851254" cy="0"/>
          </a:xfrm>
          <a:prstGeom prst="line">
            <a:avLst/>
          </a:prstGeom>
          <a:ln w="19050" cmpd="sng">
            <a:solidFill>
              <a:schemeClr val="bg2">
                <a:lumMod val="10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38" name="Connecteur droit 37"/>
          <p:cNvCxnSpPr/>
          <p:nvPr/>
        </p:nvCxnSpPr>
        <p:spPr>
          <a:xfrm>
            <a:off x="1642491" y="3707427"/>
            <a:ext cx="5851254" cy="0"/>
          </a:xfrm>
          <a:prstGeom prst="line">
            <a:avLst/>
          </a:prstGeom>
          <a:ln w="19050" cmpd="sng">
            <a:solidFill>
              <a:schemeClr val="bg2">
                <a:lumMod val="10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a:off x="1642491" y="2970312"/>
            <a:ext cx="5851254" cy="0"/>
          </a:xfrm>
          <a:prstGeom prst="line">
            <a:avLst/>
          </a:prstGeom>
          <a:ln w="19050" cmpd="sng">
            <a:solidFill>
              <a:schemeClr val="bg2">
                <a:lumMod val="10000"/>
              </a:schemeClr>
            </a:solidFill>
            <a:prstDash val="lgDash"/>
          </a:ln>
        </p:spPr>
        <p:style>
          <a:lnRef idx="2">
            <a:schemeClr val="accent1"/>
          </a:lnRef>
          <a:fillRef idx="0">
            <a:schemeClr val="accent1"/>
          </a:fillRef>
          <a:effectRef idx="1">
            <a:schemeClr val="accent1"/>
          </a:effectRef>
          <a:fontRef idx="minor">
            <a:schemeClr val="tx1"/>
          </a:fontRef>
        </p:style>
      </p:cxnSp>
      <p:sp>
        <p:nvSpPr>
          <p:cNvPr id="22" name="Ellipse 21"/>
          <p:cNvSpPr/>
          <p:nvPr/>
        </p:nvSpPr>
        <p:spPr>
          <a:xfrm>
            <a:off x="3442755" y="2508286"/>
            <a:ext cx="2109172" cy="2605304"/>
          </a:xfrm>
          <a:prstGeom prst="ellipse">
            <a:avLst/>
          </a:prstGeom>
          <a:solidFill>
            <a:srgbClr val="FF6600">
              <a:alpha val="21000"/>
            </a:srgbClr>
          </a:solidFill>
          <a:ln>
            <a:solidFill>
              <a:srgbClr val="FF6600"/>
            </a:solidFill>
          </a:ln>
          <a:scene3d>
            <a:camera prst="orthographicFront">
              <a:rot lat="0" lon="3600000" rev="0"/>
            </a:camera>
            <a:lightRig rig="threePt" dir="t"/>
          </a:scene3d>
          <a:sp3d extrusionH="38100" contourW="12700">
            <a:extrusionClr>
              <a:schemeClr val="bg1">
                <a:lumMod val="95000"/>
              </a:schemeClr>
            </a:extrusionClr>
            <a:contourClr>
              <a:schemeClr val="bg1">
                <a:lumMod val="7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 name="Ellipse 22"/>
          <p:cNvSpPr/>
          <p:nvPr/>
        </p:nvSpPr>
        <p:spPr>
          <a:xfrm>
            <a:off x="1551777" y="2508286"/>
            <a:ext cx="2109172" cy="2605304"/>
          </a:xfrm>
          <a:prstGeom prst="ellipse">
            <a:avLst/>
          </a:prstGeom>
          <a:solidFill>
            <a:schemeClr val="accent5">
              <a:lumMod val="75000"/>
              <a:alpha val="21000"/>
            </a:schemeClr>
          </a:solidFill>
          <a:ln>
            <a:solidFill>
              <a:schemeClr val="accent5">
                <a:lumMod val="50000"/>
              </a:schemeClr>
            </a:solidFill>
          </a:ln>
          <a:scene3d>
            <a:camera prst="orthographicFront">
              <a:rot lat="0" lon="3600000" rev="0"/>
            </a:camera>
            <a:lightRig rig="threePt" dir="t"/>
          </a:scene3d>
          <a:sp3d extrusionH="38100" contourW="12700">
            <a:extrusionClr>
              <a:schemeClr val="bg1">
                <a:lumMod val="95000"/>
              </a:schemeClr>
            </a:extrusionClr>
            <a:contourClr>
              <a:schemeClr val="bg1">
                <a:lumMod val="75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Connecteur droit 23"/>
          <p:cNvCxnSpPr/>
          <p:nvPr/>
        </p:nvCxnSpPr>
        <p:spPr>
          <a:xfrm>
            <a:off x="3604249" y="2043337"/>
            <a:ext cx="0" cy="3485074"/>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Connecteur droit 24"/>
          <p:cNvCxnSpPr/>
          <p:nvPr/>
        </p:nvCxnSpPr>
        <p:spPr>
          <a:xfrm flipH="1">
            <a:off x="5399527" y="2043337"/>
            <a:ext cx="12709" cy="3485074"/>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ZoneTexte 25"/>
          <p:cNvSpPr txBox="1"/>
          <p:nvPr/>
        </p:nvSpPr>
        <p:spPr>
          <a:xfrm>
            <a:off x="3953034" y="1827871"/>
            <a:ext cx="1161627" cy="553998"/>
          </a:xfrm>
          <a:prstGeom prst="rect">
            <a:avLst/>
          </a:prstGeom>
          <a:noFill/>
        </p:spPr>
        <p:txBody>
          <a:bodyPr wrap="square" rtlCol="0">
            <a:spAutoFit/>
          </a:bodyPr>
          <a:lstStyle/>
          <a:p>
            <a:pPr algn="ctr"/>
            <a:r>
              <a:rPr lang="fr-FR" sz="1500" b="1" dirty="0" smtClean="0">
                <a:latin typeface="Verdana"/>
                <a:cs typeface="Verdana"/>
              </a:rPr>
              <a:t>Abstract</a:t>
            </a:r>
          </a:p>
          <a:p>
            <a:pPr algn="ctr"/>
            <a:r>
              <a:rPr lang="fr-FR" sz="1500" b="1" dirty="0" smtClean="0">
                <a:latin typeface="Verdana"/>
                <a:cs typeface="Verdana"/>
              </a:rPr>
              <a:t>Syntax</a:t>
            </a:r>
            <a:endParaRPr lang="fr-FR" sz="1500" b="1" dirty="0">
              <a:latin typeface="Verdana"/>
              <a:cs typeface="Verdana"/>
            </a:endParaRPr>
          </a:p>
        </p:txBody>
      </p:sp>
      <p:sp>
        <p:nvSpPr>
          <p:cNvPr id="27" name="ZoneTexte 26"/>
          <p:cNvSpPr txBox="1"/>
          <p:nvPr/>
        </p:nvSpPr>
        <p:spPr>
          <a:xfrm>
            <a:off x="2028037" y="1827871"/>
            <a:ext cx="1161627" cy="553998"/>
          </a:xfrm>
          <a:prstGeom prst="rect">
            <a:avLst/>
          </a:prstGeom>
          <a:noFill/>
        </p:spPr>
        <p:txBody>
          <a:bodyPr wrap="square" rtlCol="0">
            <a:spAutoFit/>
          </a:bodyPr>
          <a:lstStyle/>
          <a:p>
            <a:pPr algn="ctr"/>
            <a:r>
              <a:rPr lang="fr-FR" sz="1500" b="1" dirty="0" smtClean="0">
                <a:latin typeface="Verdana"/>
                <a:cs typeface="Verdana"/>
              </a:rPr>
              <a:t>Concrete</a:t>
            </a:r>
          </a:p>
          <a:p>
            <a:pPr algn="ctr"/>
            <a:r>
              <a:rPr lang="fr-FR" sz="1500" b="1" dirty="0" smtClean="0">
                <a:latin typeface="Verdana"/>
                <a:cs typeface="Verdana"/>
              </a:rPr>
              <a:t>Syntax</a:t>
            </a:r>
            <a:endParaRPr lang="fr-FR" sz="1500" b="1" dirty="0">
              <a:latin typeface="Verdana"/>
              <a:cs typeface="Verdana"/>
            </a:endParaRPr>
          </a:p>
        </p:txBody>
      </p:sp>
      <p:cxnSp>
        <p:nvCxnSpPr>
          <p:cNvPr id="28" name="Connecteur droit avec flèche 27"/>
          <p:cNvCxnSpPr/>
          <p:nvPr/>
        </p:nvCxnSpPr>
        <p:spPr>
          <a:xfrm>
            <a:off x="3193917" y="4037120"/>
            <a:ext cx="763370"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onnecteur droit avec flèche 28"/>
          <p:cNvCxnSpPr/>
          <p:nvPr/>
        </p:nvCxnSpPr>
        <p:spPr>
          <a:xfrm flipH="1">
            <a:off x="5049367" y="4037120"/>
            <a:ext cx="725738"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Connecteur droit avec flèche 34"/>
          <p:cNvCxnSpPr/>
          <p:nvPr/>
        </p:nvCxnSpPr>
        <p:spPr>
          <a:xfrm>
            <a:off x="3189664" y="4745191"/>
            <a:ext cx="763370"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Connecteur droit avec flèche 42"/>
          <p:cNvCxnSpPr/>
          <p:nvPr/>
        </p:nvCxnSpPr>
        <p:spPr>
          <a:xfrm>
            <a:off x="3193917" y="3343981"/>
            <a:ext cx="763370"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p:nvPr/>
        </p:nvCxnSpPr>
        <p:spPr>
          <a:xfrm>
            <a:off x="3189664" y="2691225"/>
            <a:ext cx="763370"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Connecteur droit avec flèche 47"/>
          <p:cNvCxnSpPr/>
          <p:nvPr/>
        </p:nvCxnSpPr>
        <p:spPr>
          <a:xfrm flipH="1">
            <a:off x="5049367" y="3343981"/>
            <a:ext cx="725738"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avec flèche 48"/>
          <p:cNvCxnSpPr/>
          <p:nvPr/>
        </p:nvCxnSpPr>
        <p:spPr>
          <a:xfrm flipH="1">
            <a:off x="5049367" y="2691225"/>
            <a:ext cx="725738"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Connecteur droit avec flèche 49"/>
          <p:cNvCxnSpPr/>
          <p:nvPr/>
        </p:nvCxnSpPr>
        <p:spPr>
          <a:xfrm flipH="1">
            <a:off x="5044872" y="4737443"/>
            <a:ext cx="725738" cy="0"/>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itre 1"/>
          <p:cNvSpPr txBox="1">
            <a:spLocks/>
          </p:cNvSpPr>
          <p:nvPr/>
        </p:nvSpPr>
        <p:spPr>
          <a:xfrm>
            <a:off x="154303" y="30418"/>
            <a:ext cx="885410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Related Work</a:t>
            </a:r>
            <a:br>
              <a:rPr lang="en-US" sz="3000" b="1" dirty="0" smtClean="0">
                <a:latin typeface="Verdana"/>
                <a:cs typeface="Verdana"/>
              </a:rPr>
            </a:br>
            <a:r>
              <a:rPr lang="en-US" sz="2300" b="1" dirty="0" smtClean="0">
                <a:latin typeface="Verdana"/>
                <a:cs typeface="Verdana"/>
              </a:rPr>
              <a:t>(1) Modular Languages Design &amp; (2) Composition</a:t>
            </a:r>
            <a:endParaRPr lang="en-US" sz="2300" b="1" dirty="0">
              <a:latin typeface="Verdana"/>
              <a:cs typeface="Verdana"/>
            </a:endParaRPr>
          </a:p>
        </p:txBody>
      </p:sp>
      <p:sp>
        <p:nvSpPr>
          <p:cNvPr id="30" name="ZoneTexte 29"/>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16</a:t>
            </a:r>
            <a:endParaRPr lang="fr-FR" sz="1500" b="1" dirty="0">
              <a:latin typeface="Verdana"/>
              <a:cs typeface="Verdana"/>
            </a:endParaRPr>
          </a:p>
        </p:txBody>
      </p:sp>
    </p:spTree>
    <p:extLst>
      <p:ext uri="{BB962C8B-B14F-4D97-AF65-F5344CB8AC3E}">
        <p14:creationId xmlns:p14="http://schemas.microsoft.com/office/powerpoint/2010/main" val="9874239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à coins arrondis 164"/>
          <p:cNvSpPr/>
          <p:nvPr/>
        </p:nvSpPr>
        <p:spPr>
          <a:xfrm>
            <a:off x="747529" y="4491121"/>
            <a:ext cx="7689161" cy="1705265"/>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1" name="Connecteur droit 30"/>
          <p:cNvCxnSpPr>
            <a:stCxn id="51" idx="2"/>
          </p:cNvCxnSpPr>
          <p:nvPr/>
        </p:nvCxnSpPr>
        <p:spPr>
          <a:xfrm flipH="1">
            <a:off x="1645086" y="523676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3" name="Connecteur droit 32"/>
          <p:cNvCxnSpPr>
            <a:stCxn id="51" idx="2"/>
          </p:cNvCxnSpPr>
          <p:nvPr/>
        </p:nvCxnSpPr>
        <p:spPr>
          <a:xfrm>
            <a:off x="2246452" y="523676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4" name="Grouper 33"/>
          <p:cNvGrpSpPr/>
          <p:nvPr/>
        </p:nvGrpSpPr>
        <p:grpSpPr>
          <a:xfrm>
            <a:off x="1911932" y="5058233"/>
            <a:ext cx="673796" cy="200055"/>
            <a:chOff x="5884410" y="1296049"/>
            <a:chExt cx="673796" cy="200055"/>
          </a:xfrm>
        </p:grpSpPr>
        <p:sp>
          <p:nvSpPr>
            <p:cNvPr id="51" name="Rectangle 5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 name="ZoneTexte 5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53" name="Grouper 52"/>
          <p:cNvGrpSpPr/>
          <p:nvPr/>
        </p:nvGrpSpPr>
        <p:grpSpPr>
          <a:xfrm>
            <a:off x="1308188" y="5360626"/>
            <a:ext cx="673796" cy="200055"/>
            <a:chOff x="5884410" y="1296049"/>
            <a:chExt cx="673796" cy="200055"/>
          </a:xfrm>
        </p:grpSpPr>
        <p:sp>
          <p:nvSpPr>
            <p:cNvPr id="54" name="Rectangle 5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ZoneTexte 54"/>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56" name="Grouper 55"/>
          <p:cNvGrpSpPr/>
          <p:nvPr/>
        </p:nvGrpSpPr>
        <p:grpSpPr>
          <a:xfrm>
            <a:off x="2619027" y="5377433"/>
            <a:ext cx="673796" cy="200055"/>
            <a:chOff x="5884410" y="1296049"/>
            <a:chExt cx="673796" cy="200055"/>
          </a:xfrm>
        </p:grpSpPr>
        <p:sp>
          <p:nvSpPr>
            <p:cNvPr id="57" name="Rectangle 56"/>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ZoneTexte 57"/>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59" name="Grouper 58"/>
          <p:cNvGrpSpPr/>
          <p:nvPr/>
        </p:nvGrpSpPr>
        <p:grpSpPr>
          <a:xfrm>
            <a:off x="1075973" y="5539161"/>
            <a:ext cx="1179170" cy="316701"/>
            <a:chOff x="5110120" y="2054903"/>
            <a:chExt cx="1179170" cy="316701"/>
          </a:xfrm>
        </p:grpSpPr>
        <p:cxnSp>
          <p:nvCxnSpPr>
            <p:cNvPr id="60" name="Connecteur droit 59"/>
            <p:cNvCxnSpPr>
              <a:endCxn id="7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Connecteur droit 6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Connecteur droit 6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3" name="Grouper 62"/>
            <p:cNvGrpSpPr/>
            <p:nvPr/>
          </p:nvGrpSpPr>
          <p:grpSpPr>
            <a:xfrm>
              <a:off x="5110120" y="2169338"/>
              <a:ext cx="424585" cy="200055"/>
              <a:chOff x="5110120" y="2169338"/>
              <a:chExt cx="424585" cy="200055"/>
            </a:xfrm>
          </p:grpSpPr>
          <p:sp>
            <p:nvSpPr>
              <p:cNvPr id="70" name="Rectangle 6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 name="ZoneTexte 7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64" name="Grouper 63"/>
            <p:cNvGrpSpPr/>
            <p:nvPr/>
          </p:nvGrpSpPr>
          <p:grpSpPr>
            <a:xfrm>
              <a:off x="5487067" y="2171549"/>
              <a:ext cx="424585" cy="200055"/>
              <a:chOff x="5110120" y="2169338"/>
              <a:chExt cx="424585" cy="200055"/>
            </a:xfrm>
          </p:grpSpPr>
          <p:sp>
            <p:nvSpPr>
              <p:cNvPr id="68" name="Rectangle 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ZoneTexte 68"/>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65" name="Grouper 64"/>
            <p:cNvGrpSpPr/>
            <p:nvPr/>
          </p:nvGrpSpPr>
          <p:grpSpPr>
            <a:xfrm>
              <a:off x="5864705" y="2169197"/>
              <a:ext cx="424585" cy="200055"/>
              <a:chOff x="5110120" y="2169338"/>
              <a:chExt cx="424585" cy="200055"/>
            </a:xfrm>
          </p:grpSpPr>
          <p:sp>
            <p:nvSpPr>
              <p:cNvPr id="66" name="Rectangle 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ZoneTexte 66"/>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72" name="Grouper 71"/>
          <p:cNvGrpSpPr/>
          <p:nvPr/>
        </p:nvGrpSpPr>
        <p:grpSpPr>
          <a:xfrm>
            <a:off x="2407543" y="5555968"/>
            <a:ext cx="1179170" cy="316701"/>
            <a:chOff x="5110120" y="2054903"/>
            <a:chExt cx="1179170" cy="316701"/>
          </a:xfrm>
        </p:grpSpPr>
        <p:cxnSp>
          <p:nvCxnSpPr>
            <p:cNvPr id="73" name="Connecteur droit 72"/>
            <p:cNvCxnSpPr>
              <a:endCxn id="83"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4" name="Connecteur droit 73"/>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Connecteur droit 74"/>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76" name="Grouper 75"/>
            <p:cNvGrpSpPr/>
            <p:nvPr/>
          </p:nvGrpSpPr>
          <p:grpSpPr>
            <a:xfrm>
              <a:off x="5110120" y="2169338"/>
              <a:ext cx="424585" cy="200055"/>
              <a:chOff x="5110120" y="2169338"/>
              <a:chExt cx="424585" cy="200055"/>
            </a:xfrm>
          </p:grpSpPr>
          <p:sp>
            <p:nvSpPr>
              <p:cNvPr id="83" name="Rectangle 8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4" name="ZoneTexte 8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77" name="Grouper 76"/>
            <p:cNvGrpSpPr/>
            <p:nvPr/>
          </p:nvGrpSpPr>
          <p:grpSpPr>
            <a:xfrm>
              <a:off x="5487067" y="2171549"/>
              <a:ext cx="424585" cy="200055"/>
              <a:chOff x="5110120" y="2169338"/>
              <a:chExt cx="424585" cy="200055"/>
            </a:xfrm>
          </p:grpSpPr>
          <p:sp>
            <p:nvSpPr>
              <p:cNvPr id="81" name="Rectangle 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 name="ZoneTexte 8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78" name="Grouper 77"/>
            <p:cNvGrpSpPr/>
            <p:nvPr/>
          </p:nvGrpSpPr>
          <p:grpSpPr>
            <a:xfrm>
              <a:off x="5864705" y="2169197"/>
              <a:ext cx="424585" cy="200055"/>
              <a:chOff x="5110120" y="2169338"/>
              <a:chExt cx="424585" cy="200055"/>
            </a:xfrm>
          </p:grpSpPr>
          <p:sp>
            <p:nvSpPr>
              <p:cNvPr id="79" name="Rectangle 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 name="ZoneTexte 7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85" name="Connecteur droit 84"/>
          <p:cNvCxnSpPr>
            <a:stCxn id="88" idx="2"/>
          </p:cNvCxnSpPr>
          <p:nvPr/>
        </p:nvCxnSpPr>
        <p:spPr>
          <a:xfrm flipH="1">
            <a:off x="1677058" y="526874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6" name="Connecteur droit 85"/>
          <p:cNvCxnSpPr>
            <a:stCxn id="88" idx="2"/>
          </p:cNvCxnSpPr>
          <p:nvPr/>
        </p:nvCxnSpPr>
        <p:spPr>
          <a:xfrm>
            <a:off x="2278424" y="526874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87" name="Grouper 86"/>
          <p:cNvGrpSpPr/>
          <p:nvPr/>
        </p:nvGrpSpPr>
        <p:grpSpPr>
          <a:xfrm>
            <a:off x="1943904" y="5090205"/>
            <a:ext cx="673796" cy="200055"/>
            <a:chOff x="5884410" y="1296049"/>
            <a:chExt cx="673796" cy="200055"/>
          </a:xfrm>
        </p:grpSpPr>
        <p:sp>
          <p:nvSpPr>
            <p:cNvPr id="88" name="Rectangle 8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9" name="ZoneTexte 8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90" name="Grouper 89"/>
          <p:cNvGrpSpPr/>
          <p:nvPr/>
        </p:nvGrpSpPr>
        <p:grpSpPr>
          <a:xfrm>
            <a:off x="1340160" y="5392598"/>
            <a:ext cx="673796" cy="200055"/>
            <a:chOff x="5884410" y="1296049"/>
            <a:chExt cx="673796" cy="200055"/>
          </a:xfrm>
        </p:grpSpPr>
        <p:sp>
          <p:nvSpPr>
            <p:cNvPr id="91" name="Rectangle 9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2" name="ZoneTexte 9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93" name="Grouper 92"/>
          <p:cNvGrpSpPr/>
          <p:nvPr/>
        </p:nvGrpSpPr>
        <p:grpSpPr>
          <a:xfrm>
            <a:off x="2650999" y="5409405"/>
            <a:ext cx="673796" cy="200055"/>
            <a:chOff x="5884410" y="1296049"/>
            <a:chExt cx="673796" cy="200055"/>
          </a:xfrm>
        </p:grpSpPr>
        <p:sp>
          <p:nvSpPr>
            <p:cNvPr id="94" name="Rectangle 9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5" name="ZoneTexte 94"/>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96" name="Grouper 95"/>
          <p:cNvGrpSpPr/>
          <p:nvPr/>
        </p:nvGrpSpPr>
        <p:grpSpPr>
          <a:xfrm>
            <a:off x="1107945" y="5571133"/>
            <a:ext cx="1179170" cy="316701"/>
            <a:chOff x="5110120" y="2054903"/>
            <a:chExt cx="1179170" cy="316701"/>
          </a:xfrm>
        </p:grpSpPr>
        <p:cxnSp>
          <p:nvCxnSpPr>
            <p:cNvPr id="97" name="Connecteur droit 96"/>
            <p:cNvCxnSpPr>
              <a:endCxn id="1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Connecteur droit 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Connecteur droit 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00" name="Grouper 99"/>
            <p:cNvGrpSpPr/>
            <p:nvPr/>
          </p:nvGrpSpPr>
          <p:grpSpPr>
            <a:xfrm>
              <a:off x="5110120" y="2169338"/>
              <a:ext cx="424585" cy="200055"/>
              <a:chOff x="5110120" y="2169338"/>
              <a:chExt cx="424585" cy="200055"/>
            </a:xfrm>
          </p:grpSpPr>
          <p:sp>
            <p:nvSpPr>
              <p:cNvPr id="107" name="Rectangle 1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8" name="ZoneTexte 1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01" name="Grouper 100"/>
            <p:cNvGrpSpPr/>
            <p:nvPr/>
          </p:nvGrpSpPr>
          <p:grpSpPr>
            <a:xfrm>
              <a:off x="5487067" y="2171549"/>
              <a:ext cx="424585" cy="200055"/>
              <a:chOff x="5110120" y="2169338"/>
              <a:chExt cx="424585" cy="200055"/>
            </a:xfrm>
          </p:grpSpPr>
          <p:sp>
            <p:nvSpPr>
              <p:cNvPr id="105" name="Rectangle 1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ZoneTexte 1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02" name="Grouper 101"/>
            <p:cNvGrpSpPr/>
            <p:nvPr/>
          </p:nvGrpSpPr>
          <p:grpSpPr>
            <a:xfrm>
              <a:off x="5864705" y="2169197"/>
              <a:ext cx="424585" cy="200055"/>
              <a:chOff x="5110120" y="2169338"/>
              <a:chExt cx="424585" cy="200055"/>
            </a:xfrm>
          </p:grpSpPr>
          <p:sp>
            <p:nvSpPr>
              <p:cNvPr id="103" name="Rectangle 1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4" name="ZoneTexte 1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09" name="Grouper 108"/>
          <p:cNvGrpSpPr/>
          <p:nvPr/>
        </p:nvGrpSpPr>
        <p:grpSpPr>
          <a:xfrm>
            <a:off x="2439515" y="5587940"/>
            <a:ext cx="1179170" cy="316701"/>
            <a:chOff x="5110120" y="2054903"/>
            <a:chExt cx="1179170" cy="316701"/>
          </a:xfrm>
        </p:grpSpPr>
        <p:cxnSp>
          <p:nvCxnSpPr>
            <p:cNvPr id="110" name="Connecteur droit 109"/>
            <p:cNvCxnSpPr>
              <a:endCxn id="12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1" name="Connecteur droit 11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2" name="Connecteur droit 11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13" name="Grouper 112"/>
            <p:cNvGrpSpPr/>
            <p:nvPr/>
          </p:nvGrpSpPr>
          <p:grpSpPr>
            <a:xfrm>
              <a:off x="5110120" y="2169338"/>
              <a:ext cx="424585" cy="200055"/>
              <a:chOff x="5110120" y="2169338"/>
              <a:chExt cx="424585" cy="200055"/>
            </a:xfrm>
          </p:grpSpPr>
          <p:sp>
            <p:nvSpPr>
              <p:cNvPr id="120" name="Rectangle 11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1" name="ZoneTexte 12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14" name="Grouper 113"/>
            <p:cNvGrpSpPr/>
            <p:nvPr/>
          </p:nvGrpSpPr>
          <p:grpSpPr>
            <a:xfrm>
              <a:off x="5487067" y="2171549"/>
              <a:ext cx="424585" cy="200055"/>
              <a:chOff x="5110120" y="2169338"/>
              <a:chExt cx="424585" cy="200055"/>
            </a:xfrm>
          </p:grpSpPr>
          <p:sp>
            <p:nvSpPr>
              <p:cNvPr id="118" name="Rectangle 11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9" name="ZoneTexte 118"/>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15" name="Grouper 114"/>
            <p:cNvGrpSpPr/>
            <p:nvPr/>
          </p:nvGrpSpPr>
          <p:grpSpPr>
            <a:xfrm>
              <a:off x="5864705" y="2169197"/>
              <a:ext cx="424585" cy="200055"/>
              <a:chOff x="5110120" y="2169338"/>
              <a:chExt cx="424585" cy="200055"/>
            </a:xfrm>
          </p:grpSpPr>
          <p:sp>
            <p:nvSpPr>
              <p:cNvPr id="116" name="Rectangle 11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7" name="ZoneTexte 116"/>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122" name="Connecteur droit 121"/>
          <p:cNvCxnSpPr>
            <a:stCxn id="125" idx="2"/>
          </p:cNvCxnSpPr>
          <p:nvPr/>
        </p:nvCxnSpPr>
        <p:spPr>
          <a:xfrm flipH="1">
            <a:off x="1717641" y="531063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3" name="Connecteur droit 122"/>
          <p:cNvCxnSpPr>
            <a:stCxn id="125" idx="2"/>
          </p:cNvCxnSpPr>
          <p:nvPr/>
        </p:nvCxnSpPr>
        <p:spPr>
          <a:xfrm>
            <a:off x="2319007" y="531063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24" name="Grouper 123"/>
          <p:cNvGrpSpPr/>
          <p:nvPr/>
        </p:nvGrpSpPr>
        <p:grpSpPr>
          <a:xfrm>
            <a:off x="1984487" y="5132098"/>
            <a:ext cx="673796" cy="200055"/>
            <a:chOff x="5884410" y="1296049"/>
            <a:chExt cx="673796" cy="200055"/>
          </a:xfrm>
        </p:grpSpPr>
        <p:sp>
          <p:nvSpPr>
            <p:cNvPr id="125" name="Rectangle 12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6" name="ZoneTexte 12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127" name="Grouper 126"/>
          <p:cNvGrpSpPr/>
          <p:nvPr/>
        </p:nvGrpSpPr>
        <p:grpSpPr>
          <a:xfrm>
            <a:off x="1380743" y="5434491"/>
            <a:ext cx="673796" cy="200055"/>
            <a:chOff x="5884410" y="1296049"/>
            <a:chExt cx="673796" cy="200055"/>
          </a:xfrm>
        </p:grpSpPr>
        <p:sp>
          <p:nvSpPr>
            <p:cNvPr id="128" name="Rectangle 12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9" name="ZoneTexte 128"/>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130" name="Grouper 129"/>
          <p:cNvGrpSpPr/>
          <p:nvPr/>
        </p:nvGrpSpPr>
        <p:grpSpPr>
          <a:xfrm>
            <a:off x="2691582" y="5451298"/>
            <a:ext cx="673796" cy="200055"/>
            <a:chOff x="5884410" y="1296049"/>
            <a:chExt cx="673796" cy="200055"/>
          </a:xfrm>
        </p:grpSpPr>
        <p:sp>
          <p:nvSpPr>
            <p:cNvPr id="131" name="Rectangle 13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ZoneTexte 131"/>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133" name="Grouper 132"/>
          <p:cNvGrpSpPr/>
          <p:nvPr/>
        </p:nvGrpSpPr>
        <p:grpSpPr>
          <a:xfrm>
            <a:off x="1148528" y="5613026"/>
            <a:ext cx="1179170" cy="316701"/>
            <a:chOff x="5110120" y="2054903"/>
            <a:chExt cx="1179170" cy="316701"/>
          </a:xfrm>
        </p:grpSpPr>
        <p:cxnSp>
          <p:nvCxnSpPr>
            <p:cNvPr id="134" name="Connecteur droit 133"/>
            <p:cNvCxnSpPr>
              <a:endCxn id="1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5" name="Connecteur droit 1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36" name="Connecteur droit 1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37" name="Grouper 136"/>
            <p:cNvGrpSpPr/>
            <p:nvPr/>
          </p:nvGrpSpPr>
          <p:grpSpPr>
            <a:xfrm>
              <a:off x="5110120" y="2169338"/>
              <a:ext cx="424585" cy="200055"/>
              <a:chOff x="5110120" y="2169338"/>
              <a:chExt cx="424585" cy="200055"/>
            </a:xfrm>
          </p:grpSpPr>
          <p:sp>
            <p:nvSpPr>
              <p:cNvPr id="144" name="Rectangle 1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ZoneTexte 14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38" name="Grouper 137"/>
            <p:cNvGrpSpPr/>
            <p:nvPr/>
          </p:nvGrpSpPr>
          <p:grpSpPr>
            <a:xfrm>
              <a:off x="5487067" y="2171549"/>
              <a:ext cx="424585" cy="200055"/>
              <a:chOff x="5110120" y="2169338"/>
              <a:chExt cx="424585" cy="200055"/>
            </a:xfrm>
          </p:grpSpPr>
          <p:sp>
            <p:nvSpPr>
              <p:cNvPr id="142" name="Rectangle 1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3" name="ZoneTexte 142"/>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39" name="Grouper 138"/>
            <p:cNvGrpSpPr/>
            <p:nvPr/>
          </p:nvGrpSpPr>
          <p:grpSpPr>
            <a:xfrm>
              <a:off x="5864705" y="2169197"/>
              <a:ext cx="424585" cy="200055"/>
              <a:chOff x="5110120" y="2169338"/>
              <a:chExt cx="424585" cy="200055"/>
            </a:xfrm>
          </p:grpSpPr>
          <p:sp>
            <p:nvSpPr>
              <p:cNvPr id="140" name="Rectangle 1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1" name="ZoneTexte 14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146" name="Grouper 145"/>
          <p:cNvGrpSpPr/>
          <p:nvPr/>
        </p:nvGrpSpPr>
        <p:grpSpPr>
          <a:xfrm>
            <a:off x="2480098" y="5629833"/>
            <a:ext cx="1179170" cy="316701"/>
            <a:chOff x="5110120" y="2054903"/>
            <a:chExt cx="1179170" cy="316701"/>
          </a:xfrm>
        </p:grpSpPr>
        <p:cxnSp>
          <p:nvCxnSpPr>
            <p:cNvPr id="147" name="Connecteur droit 146"/>
            <p:cNvCxnSpPr>
              <a:endCxn id="15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8" name="Connecteur droit 14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9" name="Connecteur droit 14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50" name="Grouper 149"/>
            <p:cNvGrpSpPr/>
            <p:nvPr/>
          </p:nvGrpSpPr>
          <p:grpSpPr>
            <a:xfrm>
              <a:off x="5110120" y="2169338"/>
              <a:ext cx="424585" cy="200055"/>
              <a:chOff x="5110120" y="2169338"/>
              <a:chExt cx="424585" cy="200055"/>
            </a:xfrm>
          </p:grpSpPr>
          <p:sp>
            <p:nvSpPr>
              <p:cNvPr id="157" name="Rectangle 15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ZoneTexte 15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51" name="Grouper 150"/>
            <p:cNvGrpSpPr/>
            <p:nvPr/>
          </p:nvGrpSpPr>
          <p:grpSpPr>
            <a:xfrm>
              <a:off x="5487067" y="2171549"/>
              <a:ext cx="424585" cy="200055"/>
              <a:chOff x="5110120" y="2169338"/>
              <a:chExt cx="424585" cy="200055"/>
            </a:xfrm>
          </p:grpSpPr>
          <p:sp>
            <p:nvSpPr>
              <p:cNvPr id="155" name="Rectangle 15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ZoneTexte 155"/>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52" name="Grouper 151"/>
            <p:cNvGrpSpPr/>
            <p:nvPr/>
          </p:nvGrpSpPr>
          <p:grpSpPr>
            <a:xfrm>
              <a:off x="5864705" y="2169197"/>
              <a:ext cx="424585" cy="200055"/>
              <a:chOff x="5110120" y="2169338"/>
              <a:chExt cx="424585" cy="200055"/>
            </a:xfrm>
          </p:grpSpPr>
          <p:sp>
            <p:nvSpPr>
              <p:cNvPr id="153" name="Rectangle 15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ZoneTexte 153"/>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159" name="Image 158"/>
          <p:cNvPicPr>
            <a:picLocks noChangeAspect="1"/>
          </p:cNvPicPr>
          <p:nvPr/>
        </p:nvPicPr>
        <p:blipFill>
          <a:blip r:embed="rId3"/>
          <a:stretch>
            <a:fillRect/>
          </a:stretch>
        </p:blipFill>
        <p:spPr>
          <a:xfrm>
            <a:off x="3468506" y="5540621"/>
            <a:ext cx="294043" cy="338492"/>
          </a:xfrm>
          <a:prstGeom prst="rect">
            <a:avLst/>
          </a:prstGeom>
        </p:spPr>
      </p:pic>
      <p:pic>
        <p:nvPicPr>
          <p:cNvPr id="160" name="Image 159"/>
          <p:cNvPicPr>
            <a:picLocks noChangeAspect="1"/>
          </p:cNvPicPr>
          <p:nvPr/>
        </p:nvPicPr>
        <p:blipFill>
          <a:blip r:embed="rId3"/>
          <a:stretch>
            <a:fillRect/>
          </a:stretch>
        </p:blipFill>
        <p:spPr>
          <a:xfrm>
            <a:off x="2998037" y="5539337"/>
            <a:ext cx="294043" cy="338492"/>
          </a:xfrm>
          <a:prstGeom prst="rect">
            <a:avLst/>
          </a:prstGeom>
        </p:spPr>
      </p:pic>
      <p:pic>
        <p:nvPicPr>
          <p:cNvPr id="161" name="Image 160"/>
          <p:cNvPicPr>
            <a:picLocks noChangeAspect="1"/>
          </p:cNvPicPr>
          <p:nvPr/>
        </p:nvPicPr>
        <p:blipFill>
          <a:blip r:embed="rId3"/>
          <a:stretch>
            <a:fillRect/>
          </a:stretch>
        </p:blipFill>
        <p:spPr>
          <a:xfrm>
            <a:off x="1259200" y="5527347"/>
            <a:ext cx="294043" cy="338492"/>
          </a:xfrm>
          <a:prstGeom prst="rect">
            <a:avLst/>
          </a:prstGeom>
        </p:spPr>
      </p:pic>
      <p:pic>
        <p:nvPicPr>
          <p:cNvPr id="162" name="Image 161"/>
          <p:cNvPicPr>
            <a:picLocks noChangeAspect="1"/>
          </p:cNvPicPr>
          <p:nvPr/>
        </p:nvPicPr>
        <p:blipFill>
          <a:blip r:embed="rId3"/>
          <a:stretch>
            <a:fillRect/>
          </a:stretch>
        </p:blipFill>
        <p:spPr>
          <a:xfrm>
            <a:off x="2013956" y="5527347"/>
            <a:ext cx="294043" cy="338492"/>
          </a:xfrm>
          <a:prstGeom prst="rect">
            <a:avLst/>
          </a:prstGeom>
        </p:spPr>
      </p:pic>
      <p:pic>
        <p:nvPicPr>
          <p:cNvPr id="163" name="Image 162"/>
          <p:cNvPicPr>
            <a:picLocks noChangeAspect="1"/>
          </p:cNvPicPr>
          <p:nvPr/>
        </p:nvPicPr>
        <p:blipFill>
          <a:blip r:embed="rId3"/>
          <a:stretch>
            <a:fillRect/>
          </a:stretch>
        </p:blipFill>
        <p:spPr>
          <a:xfrm>
            <a:off x="3029505" y="5188298"/>
            <a:ext cx="294043" cy="338492"/>
          </a:xfrm>
          <a:prstGeom prst="rect">
            <a:avLst/>
          </a:prstGeom>
        </p:spPr>
      </p:pic>
      <p:pic>
        <p:nvPicPr>
          <p:cNvPr id="164" name="Image 163"/>
          <p:cNvPicPr>
            <a:picLocks noChangeAspect="1"/>
          </p:cNvPicPr>
          <p:nvPr/>
        </p:nvPicPr>
        <p:blipFill>
          <a:blip r:embed="rId3"/>
          <a:stretch>
            <a:fillRect/>
          </a:stretch>
        </p:blipFill>
        <p:spPr>
          <a:xfrm>
            <a:off x="1572279" y="5155019"/>
            <a:ext cx="294043" cy="338492"/>
          </a:xfrm>
          <a:prstGeom prst="rect">
            <a:avLst/>
          </a:prstGeom>
        </p:spPr>
      </p:pic>
      <p:sp>
        <p:nvSpPr>
          <p:cNvPr id="166" name="Rectangle à coins arrondis 165"/>
          <p:cNvSpPr/>
          <p:nvPr/>
        </p:nvSpPr>
        <p:spPr>
          <a:xfrm>
            <a:off x="747529" y="1859797"/>
            <a:ext cx="7689161" cy="2200003"/>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602746" y="4329538"/>
            <a:ext cx="4647506" cy="323165"/>
          </a:xfrm>
          <a:prstGeom prst="rect">
            <a:avLst/>
          </a:prstGeom>
          <a:noFill/>
        </p:spPr>
        <p:txBody>
          <a:bodyPr wrap="square" rtlCol="0">
            <a:spAutoFit/>
          </a:bodyPr>
          <a:lstStyle/>
          <a:p>
            <a:r>
              <a:rPr lang="en-US" sz="1500" b="1" dirty="0" smtClean="0">
                <a:latin typeface="Verdana"/>
                <a:cs typeface="Verdana"/>
              </a:rPr>
              <a:t>Languages-specific variability modeling</a:t>
            </a:r>
            <a:endParaRPr lang="en-US" sz="1500" b="1" dirty="0">
              <a:latin typeface="Verdana"/>
              <a:cs typeface="Verdana"/>
            </a:endParaRPr>
          </a:p>
        </p:txBody>
      </p:sp>
      <p:sp>
        <p:nvSpPr>
          <p:cNvPr id="168" name="ZoneTexte 167"/>
          <p:cNvSpPr txBox="1"/>
          <p:nvPr/>
        </p:nvSpPr>
        <p:spPr>
          <a:xfrm>
            <a:off x="604522" y="1698214"/>
            <a:ext cx="4647506" cy="323165"/>
          </a:xfrm>
          <a:prstGeom prst="rect">
            <a:avLst/>
          </a:prstGeom>
          <a:noFill/>
        </p:spPr>
        <p:txBody>
          <a:bodyPr wrap="square" rtlCol="0">
            <a:spAutoFit/>
          </a:bodyPr>
          <a:lstStyle/>
          <a:p>
            <a:r>
              <a:rPr lang="en-US" sz="1500" b="1" dirty="0" smtClean="0">
                <a:latin typeface="Verdana"/>
                <a:cs typeface="Verdana"/>
              </a:rPr>
              <a:t>General variability modeling</a:t>
            </a:r>
            <a:endParaRPr lang="en-US" sz="1500" b="1" dirty="0">
              <a:latin typeface="Verdana"/>
              <a:cs typeface="Verdana"/>
            </a:endParaRPr>
          </a:p>
        </p:txBody>
      </p:sp>
      <p:sp>
        <p:nvSpPr>
          <p:cNvPr id="173" name="Titre 1"/>
          <p:cNvSpPr txBox="1">
            <a:spLocks/>
          </p:cNvSpPr>
          <p:nvPr/>
        </p:nvSpPr>
        <p:spPr>
          <a:xfrm>
            <a:off x="154303" y="30418"/>
            <a:ext cx="8854107"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Verdana"/>
                <a:cs typeface="Verdana"/>
              </a:rPr>
              <a:t>Related Work</a:t>
            </a:r>
          </a:p>
          <a:p>
            <a:r>
              <a:rPr lang="en-US" sz="2500" b="1" dirty="0" smtClean="0">
                <a:latin typeface="Verdana"/>
                <a:cs typeface="Verdana"/>
              </a:rPr>
              <a:t>(3) Multi-dimensional &amp; staged variability modeling</a:t>
            </a:r>
            <a:endParaRPr lang="en-US" sz="2500" b="1" dirty="0">
              <a:latin typeface="Verdana"/>
              <a:cs typeface="Verdana"/>
            </a:endParaRPr>
          </a:p>
        </p:txBody>
      </p:sp>
      <p:pic>
        <p:nvPicPr>
          <p:cNvPr id="2" name="Image 1"/>
          <p:cNvPicPr>
            <a:picLocks noChangeAspect="1"/>
          </p:cNvPicPr>
          <p:nvPr/>
        </p:nvPicPr>
        <p:blipFill>
          <a:blip r:embed="rId4"/>
          <a:stretch>
            <a:fillRect/>
          </a:stretch>
        </p:blipFill>
        <p:spPr>
          <a:xfrm>
            <a:off x="2605097" y="2297883"/>
            <a:ext cx="3301673" cy="646331"/>
          </a:xfrm>
          <a:prstGeom prst="rect">
            <a:avLst/>
          </a:prstGeom>
          <a:effectLst>
            <a:outerShdw blurRad="50800" dist="38100" dir="2700000" algn="tl" rotWithShape="0">
              <a:srgbClr val="000000">
                <a:alpha val="43000"/>
              </a:srgbClr>
            </a:outerShdw>
          </a:effectLst>
        </p:spPr>
      </p:pic>
      <p:pic>
        <p:nvPicPr>
          <p:cNvPr id="174" name="Image 173"/>
          <p:cNvPicPr>
            <a:picLocks noChangeAspect="1"/>
          </p:cNvPicPr>
          <p:nvPr/>
        </p:nvPicPr>
        <p:blipFill>
          <a:blip r:embed="rId5"/>
          <a:stretch>
            <a:fillRect/>
          </a:stretch>
        </p:blipFill>
        <p:spPr>
          <a:xfrm>
            <a:off x="1031412" y="2097230"/>
            <a:ext cx="1102363" cy="979878"/>
          </a:xfrm>
          <a:prstGeom prst="rect">
            <a:avLst/>
          </a:prstGeom>
          <a:effectLst>
            <a:outerShdw blurRad="50800" dist="38100" dir="2700000" algn="tl" rotWithShape="0">
              <a:srgbClr val="000000">
                <a:alpha val="43000"/>
              </a:srgbClr>
            </a:outerShdw>
          </a:effectLst>
        </p:spPr>
      </p:pic>
      <p:pic>
        <p:nvPicPr>
          <p:cNvPr id="4" name="Image 3"/>
          <p:cNvPicPr>
            <a:picLocks noChangeAspect="1"/>
          </p:cNvPicPr>
          <p:nvPr/>
        </p:nvPicPr>
        <p:blipFill>
          <a:blip r:embed="rId6"/>
          <a:stretch>
            <a:fillRect/>
          </a:stretch>
        </p:blipFill>
        <p:spPr>
          <a:xfrm>
            <a:off x="6363058" y="2193582"/>
            <a:ext cx="1793167" cy="869415"/>
          </a:xfrm>
          <a:prstGeom prst="rect">
            <a:avLst/>
          </a:prstGeom>
          <a:effectLst>
            <a:outerShdw blurRad="50800" dist="38100" dir="2700000" algn="tl" rotWithShape="0">
              <a:srgbClr val="000000">
                <a:alpha val="43000"/>
              </a:srgbClr>
            </a:outerShdw>
          </a:effectLst>
        </p:spPr>
      </p:pic>
      <p:sp>
        <p:nvSpPr>
          <p:cNvPr id="6" name="Rectangle 5"/>
          <p:cNvSpPr/>
          <p:nvPr/>
        </p:nvSpPr>
        <p:spPr>
          <a:xfrm>
            <a:off x="1031412" y="3203222"/>
            <a:ext cx="7167146" cy="692497"/>
          </a:xfrm>
          <a:prstGeom prst="rect">
            <a:avLst/>
          </a:prstGeom>
          <a:solidFill>
            <a:schemeClr val="accent3">
              <a:lumMod val="60000"/>
              <a:lumOff val="40000"/>
            </a:schemeClr>
          </a:solidFill>
          <a:effectLst>
            <a:outerShdw blurRad="50800" dist="38100" dir="2700000" algn="tl" rotWithShape="0">
              <a:srgbClr val="000000">
                <a:alpha val="43000"/>
              </a:srgbClr>
            </a:outerShdw>
          </a:effectLst>
        </p:spPr>
        <p:txBody>
          <a:bodyPr wrap="square">
            <a:spAutoFit/>
          </a:bodyPr>
          <a:lstStyle/>
          <a:p>
            <a:pPr algn="ctr"/>
            <a:r>
              <a:rPr lang="fr-FR" sz="1300" dirty="0">
                <a:latin typeface="Verdana"/>
                <a:cs typeface="Verdana"/>
              </a:rPr>
              <a:t>Marko Rosenmüller, Norbert </a:t>
            </a:r>
            <a:r>
              <a:rPr lang="fr-FR" sz="1300" dirty="0" err="1">
                <a:latin typeface="Verdana"/>
                <a:cs typeface="Verdana"/>
              </a:rPr>
              <a:t>Siegmund</a:t>
            </a:r>
            <a:r>
              <a:rPr lang="fr-FR" sz="1300" dirty="0">
                <a:latin typeface="Verdana"/>
                <a:cs typeface="Verdana"/>
              </a:rPr>
              <a:t>, Thomas </a:t>
            </a:r>
            <a:r>
              <a:rPr lang="fr-FR" sz="1300" dirty="0" err="1">
                <a:latin typeface="Verdana"/>
                <a:cs typeface="Verdana"/>
              </a:rPr>
              <a:t>Thüm</a:t>
            </a:r>
            <a:r>
              <a:rPr lang="fr-FR" sz="1300" dirty="0">
                <a:latin typeface="Verdana"/>
                <a:cs typeface="Verdana"/>
              </a:rPr>
              <a:t>, and </a:t>
            </a:r>
            <a:r>
              <a:rPr lang="fr-FR" sz="1300" dirty="0" err="1">
                <a:latin typeface="Verdana"/>
                <a:cs typeface="Verdana"/>
              </a:rPr>
              <a:t>Gunter</a:t>
            </a:r>
            <a:r>
              <a:rPr lang="fr-FR" sz="1300" dirty="0">
                <a:latin typeface="Verdana"/>
                <a:cs typeface="Verdana"/>
              </a:rPr>
              <a:t> </a:t>
            </a:r>
            <a:r>
              <a:rPr lang="fr-FR" sz="1300" dirty="0" err="1">
                <a:latin typeface="Verdana"/>
                <a:cs typeface="Verdana"/>
              </a:rPr>
              <a:t>Saake</a:t>
            </a:r>
            <a:r>
              <a:rPr lang="fr-FR" sz="1300" dirty="0">
                <a:latin typeface="Verdana"/>
                <a:cs typeface="Verdana"/>
              </a:rPr>
              <a:t>. 2011. </a:t>
            </a:r>
            <a:r>
              <a:rPr lang="fr-FR" sz="1300" b="1" dirty="0">
                <a:latin typeface="Verdana"/>
                <a:cs typeface="Verdana"/>
              </a:rPr>
              <a:t>Multi-</a:t>
            </a:r>
            <a:r>
              <a:rPr lang="fr-FR" sz="1300" b="1" dirty="0" err="1">
                <a:latin typeface="Verdana"/>
                <a:cs typeface="Verdana"/>
              </a:rPr>
              <a:t>dimensional</a:t>
            </a:r>
            <a:r>
              <a:rPr lang="fr-FR" sz="1300" b="1" dirty="0">
                <a:latin typeface="Verdana"/>
                <a:cs typeface="Verdana"/>
              </a:rPr>
              <a:t> </a:t>
            </a:r>
            <a:r>
              <a:rPr lang="fr-FR" sz="1300" b="1" dirty="0" err="1">
                <a:latin typeface="Verdana"/>
                <a:cs typeface="Verdana"/>
              </a:rPr>
              <a:t>variability</a:t>
            </a:r>
            <a:r>
              <a:rPr lang="fr-FR" sz="1300" b="1" dirty="0">
                <a:latin typeface="Verdana"/>
                <a:cs typeface="Verdana"/>
              </a:rPr>
              <a:t> </a:t>
            </a:r>
            <a:r>
              <a:rPr lang="fr-FR" sz="1300" b="1" dirty="0" err="1">
                <a:latin typeface="Verdana"/>
                <a:cs typeface="Verdana"/>
              </a:rPr>
              <a:t>modeling</a:t>
            </a:r>
            <a:r>
              <a:rPr lang="fr-FR" sz="1300" dirty="0">
                <a:latin typeface="Verdana"/>
                <a:cs typeface="Verdana"/>
              </a:rPr>
              <a:t>. In </a:t>
            </a:r>
            <a:r>
              <a:rPr lang="fr-FR" sz="1300" i="1" dirty="0" err="1">
                <a:latin typeface="Verdana"/>
                <a:cs typeface="Verdana"/>
              </a:rPr>
              <a:t>Proceedings</a:t>
            </a:r>
            <a:r>
              <a:rPr lang="fr-FR" sz="1300" i="1" dirty="0">
                <a:latin typeface="Verdana"/>
                <a:cs typeface="Verdana"/>
              </a:rPr>
              <a:t> of the 5th Workshop on </a:t>
            </a:r>
            <a:r>
              <a:rPr lang="fr-FR" sz="1300" i="1" dirty="0" err="1">
                <a:latin typeface="Verdana"/>
                <a:cs typeface="Verdana"/>
              </a:rPr>
              <a:t>Variability</a:t>
            </a:r>
            <a:r>
              <a:rPr lang="fr-FR" sz="1300" i="1" dirty="0">
                <a:latin typeface="Verdana"/>
                <a:cs typeface="Verdana"/>
              </a:rPr>
              <a:t> </a:t>
            </a:r>
            <a:r>
              <a:rPr lang="fr-FR" sz="1300" i="1" dirty="0" err="1">
                <a:latin typeface="Verdana"/>
                <a:cs typeface="Verdana"/>
              </a:rPr>
              <a:t>Modeling</a:t>
            </a:r>
            <a:r>
              <a:rPr lang="fr-FR" sz="1300" i="1" dirty="0">
                <a:latin typeface="Verdana"/>
                <a:cs typeface="Verdana"/>
              </a:rPr>
              <a:t> of Software-Intensive </a:t>
            </a:r>
            <a:r>
              <a:rPr lang="fr-FR" sz="1300" i="1" dirty="0" err="1">
                <a:latin typeface="Verdana"/>
                <a:cs typeface="Verdana"/>
              </a:rPr>
              <a:t>Systems</a:t>
            </a:r>
            <a:r>
              <a:rPr lang="fr-FR" sz="1300" dirty="0">
                <a:latin typeface="Verdana"/>
                <a:cs typeface="Verdana"/>
              </a:rPr>
              <a:t> (</a:t>
            </a:r>
            <a:r>
              <a:rPr lang="fr-FR" sz="1300" dirty="0" err="1">
                <a:latin typeface="Verdana"/>
                <a:cs typeface="Verdana"/>
              </a:rPr>
              <a:t>VaMoS</a:t>
            </a:r>
            <a:r>
              <a:rPr lang="fr-FR" sz="1300" dirty="0">
                <a:latin typeface="Verdana"/>
                <a:cs typeface="Verdana"/>
              </a:rPr>
              <a:t> '11)</a:t>
            </a:r>
          </a:p>
        </p:txBody>
      </p:sp>
      <p:sp>
        <p:nvSpPr>
          <p:cNvPr id="8" name="Rectangle 7"/>
          <p:cNvSpPr/>
          <p:nvPr/>
        </p:nvSpPr>
        <p:spPr>
          <a:xfrm>
            <a:off x="4161945" y="4942321"/>
            <a:ext cx="4022505" cy="892552"/>
          </a:xfrm>
          <a:prstGeom prst="rect">
            <a:avLst/>
          </a:prstGeom>
          <a:solidFill>
            <a:srgbClr val="C3D69B"/>
          </a:solidFill>
          <a:effectLst>
            <a:outerShdw blurRad="50800" dist="38100" dir="2700000" algn="tl" rotWithShape="0">
              <a:srgbClr val="000000">
                <a:alpha val="43000"/>
              </a:srgbClr>
            </a:outerShdw>
          </a:effectLst>
        </p:spPr>
        <p:txBody>
          <a:bodyPr wrap="square">
            <a:spAutoFit/>
          </a:bodyPr>
          <a:lstStyle/>
          <a:p>
            <a:r>
              <a:rPr lang="fr-FR" sz="1300" dirty="0"/>
              <a:t>María Victoria </a:t>
            </a:r>
            <a:r>
              <a:rPr lang="fr-FR" sz="1300" dirty="0" err="1"/>
              <a:t>Cengarle</a:t>
            </a:r>
            <a:r>
              <a:rPr lang="fr-FR" sz="1300" dirty="0"/>
              <a:t>, Hans </a:t>
            </a:r>
            <a:r>
              <a:rPr lang="fr-FR" sz="1300" dirty="0" err="1"/>
              <a:t>Grönniger</a:t>
            </a:r>
            <a:r>
              <a:rPr lang="fr-FR" sz="1300" dirty="0"/>
              <a:t>, Bernhard </a:t>
            </a:r>
            <a:r>
              <a:rPr lang="fr-FR" sz="1300" dirty="0" err="1" smtClean="0"/>
              <a:t>Rumpe</a:t>
            </a:r>
            <a:r>
              <a:rPr lang="fr-FR" sz="1300" dirty="0" smtClean="0"/>
              <a:t>. 2009. </a:t>
            </a:r>
            <a:r>
              <a:rPr lang="fr-FR" sz="1300" b="1" dirty="0" err="1" smtClean="0"/>
              <a:t>Variability</a:t>
            </a:r>
            <a:r>
              <a:rPr lang="fr-FR" sz="1300" b="1" dirty="0" smtClean="0"/>
              <a:t> </a:t>
            </a:r>
            <a:r>
              <a:rPr lang="fr-FR" sz="1300" b="1" dirty="0" err="1"/>
              <a:t>within</a:t>
            </a:r>
            <a:r>
              <a:rPr lang="fr-FR" sz="1300" b="1" dirty="0"/>
              <a:t> </a:t>
            </a:r>
            <a:r>
              <a:rPr lang="fr-FR" sz="1300" b="1" dirty="0" err="1"/>
              <a:t>Modeling</a:t>
            </a:r>
            <a:r>
              <a:rPr lang="fr-FR" sz="1300" b="1" dirty="0"/>
              <a:t> Language </a:t>
            </a:r>
            <a:r>
              <a:rPr lang="fr-FR" sz="1300" b="1" dirty="0" err="1" smtClean="0"/>
              <a:t>Definitions</a:t>
            </a:r>
            <a:r>
              <a:rPr lang="fr-FR" sz="1300" dirty="0" smtClean="0"/>
              <a:t>. In Proc of International </a:t>
            </a:r>
            <a:r>
              <a:rPr lang="fr-FR" sz="1300" dirty="0" err="1" smtClean="0"/>
              <a:t>Conference</a:t>
            </a:r>
            <a:r>
              <a:rPr lang="fr-FR" sz="1300" dirty="0" smtClean="0"/>
              <a:t> in Model </a:t>
            </a:r>
            <a:r>
              <a:rPr lang="fr-FR" sz="1300" dirty="0" err="1" smtClean="0"/>
              <a:t>Driven</a:t>
            </a:r>
            <a:r>
              <a:rPr lang="fr-FR" sz="1300" dirty="0" smtClean="0"/>
              <a:t> Engineering </a:t>
            </a:r>
            <a:r>
              <a:rPr lang="fr-FR" sz="1300" dirty="0" err="1" smtClean="0"/>
              <a:t>Languages</a:t>
            </a:r>
            <a:r>
              <a:rPr lang="fr-FR" sz="1300" dirty="0"/>
              <a:t> </a:t>
            </a:r>
            <a:r>
              <a:rPr lang="fr-FR" sz="1300" dirty="0" smtClean="0"/>
              <a:t>and </a:t>
            </a:r>
            <a:r>
              <a:rPr lang="fr-FR" sz="1300" dirty="0" err="1" smtClean="0"/>
              <a:t>Systems</a:t>
            </a:r>
            <a:r>
              <a:rPr lang="fr-FR" sz="1300" dirty="0" smtClean="0"/>
              <a:t>. </a:t>
            </a:r>
            <a:r>
              <a:rPr lang="fr-FR" sz="1300" dirty="0" err="1" smtClean="0"/>
              <a:t>Models</a:t>
            </a:r>
            <a:r>
              <a:rPr lang="fr-FR" sz="1300" dirty="0" smtClean="0"/>
              <a:t>.</a:t>
            </a:r>
            <a:endParaRPr lang="fr-FR" sz="1300" dirty="0"/>
          </a:p>
        </p:txBody>
      </p:sp>
      <p:sp>
        <p:nvSpPr>
          <p:cNvPr id="169" name="ZoneTexte 16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17</a:t>
            </a:r>
            <a:endParaRPr lang="fr-FR" sz="1500" b="1" dirty="0">
              <a:latin typeface="Verdana"/>
              <a:cs typeface="Verdana"/>
            </a:endParaRPr>
          </a:p>
        </p:txBody>
      </p:sp>
    </p:spTree>
    <p:extLst>
      <p:ext uri="{BB962C8B-B14F-4D97-AF65-F5344CB8AC3E}">
        <p14:creationId xmlns:p14="http://schemas.microsoft.com/office/powerpoint/2010/main" val="17078972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à coins arrondis 165"/>
          <p:cNvSpPr/>
          <p:nvPr/>
        </p:nvSpPr>
        <p:spPr>
          <a:xfrm>
            <a:off x="747529" y="1859797"/>
            <a:ext cx="7689161" cy="817727"/>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ZoneTexte 167"/>
          <p:cNvSpPr txBox="1"/>
          <p:nvPr/>
        </p:nvSpPr>
        <p:spPr>
          <a:xfrm>
            <a:off x="604521" y="1698214"/>
            <a:ext cx="5914811" cy="323165"/>
          </a:xfrm>
          <a:prstGeom prst="rect">
            <a:avLst/>
          </a:prstGeom>
          <a:noFill/>
        </p:spPr>
        <p:txBody>
          <a:bodyPr wrap="square" rtlCol="0">
            <a:spAutoFit/>
          </a:bodyPr>
          <a:lstStyle/>
          <a:p>
            <a:r>
              <a:rPr lang="en-US" sz="1500" b="1" dirty="0" err="1" smtClean="0">
                <a:latin typeface="Verdana"/>
                <a:cs typeface="Verdana"/>
              </a:rPr>
              <a:t>MontiCore</a:t>
            </a:r>
            <a:r>
              <a:rPr lang="en-US" sz="1500" b="1" dirty="0" smtClean="0">
                <a:latin typeface="Verdana"/>
                <a:cs typeface="Verdana"/>
              </a:rPr>
              <a:t> + Variability Modeling. </a:t>
            </a:r>
            <a:r>
              <a:rPr lang="en-US" sz="1500" b="1" dirty="0" err="1" smtClean="0">
                <a:latin typeface="Verdana"/>
                <a:cs typeface="Verdana"/>
              </a:rPr>
              <a:t>Cengarle</a:t>
            </a:r>
            <a:r>
              <a:rPr lang="en-US" sz="1500" b="1" dirty="0" smtClean="0">
                <a:latin typeface="Verdana"/>
                <a:cs typeface="Verdana"/>
              </a:rPr>
              <a:t>, et al.</a:t>
            </a:r>
            <a:endParaRPr lang="en-US" sz="1500" b="1" dirty="0">
              <a:latin typeface="Verdana"/>
              <a:cs typeface="Verdana"/>
            </a:endParaRPr>
          </a:p>
        </p:txBody>
      </p:sp>
      <p:sp>
        <p:nvSpPr>
          <p:cNvPr id="173" name="Titre 1"/>
          <p:cNvSpPr txBox="1">
            <a:spLocks/>
          </p:cNvSpPr>
          <p:nvPr/>
        </p:nvSpPr>
        <p:spPr>
          <a:xfrm>
            <a:off x="154303" y="30418"/>
            <a:ext cx="8854107"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Related Work</a:t>
            </a:r>
          </a:p>
          <a:p>
            <a:r>
              <a:rPr lang="en-US" sz="2300" b="1" dirty="0" smtClean="0">
                <a:latin typeface="Verdana"/>
                <a:cs typeface="Verdana"/>
              </a:rPr>
              <a:t>Identified Coopetitors</a:t>
            </a:r>
            <a:endParaRPr lang="en-US" sz="2300" b="1" dirty="0">
              <a:latin typeface="Verdana"/>
              <a:cs typeface="Verdana"/>
            </a:endParaRPr>
          </a:p>
        </p:txBody>
      </p:sp>
      <p:sp>
        <p:nvSpPr>
          <p:cNvPr id="7" name="Rectangle à coins arrondis 6"/>
          <p:cNvSpPr/>
          <p:nvPr/>
        </p:nvSpPr>
        <p:spPr>
          <a:xfrm>
            <a:off x="735315" y="2896675"/>
            <a:ext cx="7689161" cy="817727"/>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ZoneTexte 7"/>
          <p:cNvSpPr txBox="1"/>
          <p:nvPr/>
        </p:nvSpPr>
        <p:spPr>
          <a:xfrm>
            <a:off x="592308" y="2735092"/>
            <a:ext cx="6182922" cy="323165"/>
          </a:xfrm>
          <a:prstGeom prst="rect">
            <a:avLst/>
          </a:prstGeom>
          <a:noFill/>
        </p:spPr>
        <p:txBody>
          <a:bodyPr wrap="square" rtlCol="0">
            <a:spAutoFit/>
          </a:bodyPr>
          <a:lstStyle/>
          <a:p>
            <a:r>
              <a:rPr lang="en-US" sz="1500" b="1" dirty="0" err="1" smtClean="0">
                <a:latin typeface="Verdana"/>
                <a:cs typeface="Verdana"/>
              </a:rPr>
              <a:t>NeverLang</a:t>
            </a:r>
            <a:r>
              <a:rPr lang="en-US" sz="1500" b="1" dirty="0" smtClean="0">
                <a:latin typeface="Verdana"/>
                <a:cs typeface="Verdana"/>
              </a:rPr>
              <a:t> + Variability Modeling: </a:t>
            </a:r>
            <a:r>
              <a:rPr lang="en-US" sz="1500" b="1" dirty="0" err="1" smtClean="0">
                <a:latin typeface="Verdana"/>
                <a:cs typeface="Verdana"/>
              </a:rPr>
              <a:t>Vaccchi</a:t>
            </a:r>
            <a:r>
              <a:rPr lang="en-US" sz="1500" b="1" dirty="0" smtClean="0">
                <a:latin typeface="Verdana"/>
                <a:cs typeface="Verdana"/>
              </a:rPr>
              <a:t> et. Al. </a:t>
            </a:r>
            <a:endParaRPr lang="en-US" sz="1500" b="1" dirty="0">
              <a:latin typeface="Verdana"/>
              <a:cs typeface="Verdana"/>
            </a:endParaRPr>
          </a:p>
        </p:txBody>
      </p:sp>
      <p:sp>
        <p:nvSpPr>
          <p:cNvPr id="9" name="Rectangle à coins arrondis 8"/>
          <p:cNvSpPr/>
          <p:nvPr/>
        </p:nvSpPr>
        <p:spPr>
          <a:xfrm>
            <a:off x="747529" y="3904207"/>
            <a:ext cx="7689161" cy="817727"/>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ZoneTexte 9"/>
          <p:cNvSpPr txBox="1"/>
          <p:nvPr/>
        </p:nvSpPr>
        <p:spPr>
          <a:xfrm>
            <a:off x="604522" y="3742624"/>
            <a:ext cx="6027700" cy="323165"/>
          </a:xfrm>
          <a:prstGeom prst="rect">
            <a:avLst/>
          </a:prstGeom>
          <a:noFill/>
        </p:spPr>
        <p:txBody>
          <a:bodyPr wrap="square" rtlCol="0">
            <a:spAutoFit/>
          </a:bodyPr>
          <a:lstStyle/>
          <a:p>
            <a:r>
              <a:rPr lang="en-US" sz="1500" b="1" dirty="0" smtClean="0">
                <a:latin typeface="Verdana"/>
                <a:cs typeface="Verdana"/>
              </a:rPr>
              <a:t>Families of Domain-Specific Languages: Liebig et. al.</a:t>
            </a:r>
            <a:endParaRPr lang="en-US" sz="1500" b="1" dirty="0">
              <a:latin typeface="Verdana"/>
              <a:cs typeface="Verdana"/>
            </a:endParaRPr>
          </a:p>
        </p:txBody>
      </p:sp>
      <p:sp>
        <p:nvSpPr>
          <p:cNvPr id="11" name="Rectangle à coins arrondis 10"/>
          <p:cNvSpPr/>
          <p:nvPr/>
        </p:nvSpPr>
        <p:spPr>
          <a:xfrm>
            <a:off x="735315" y="4951251"/>
            <a:ext cx="7689161" cy="817727"/>
          </a:xfrm>
          <a:prstGeom prst="roundRect">
            <a:avLst/>
          </a:prstGeom>
          <a:solidFill>
            <a:schemeClr val="bg1">
              <a:lumMod val="9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ZoneTexte 11"/>
          <p:cNvSpPr txBox="1"/>
          <p:nvPr/>
        </p:nvSpPr>
        <p:spPr>
          <a:xfrm>
            <a:off x="592307" y="4789668"/>
            <a:ext cx="7676803" cy="338554"/>
          </a:xfrm>
          <a:prstGeom prst="rect">
            <a:avLst/>
          </a:prstGeom>
          <a:noFill/>
        </p:spPr>
        <p:txBody>
          <a:bodyPr wrap="square" rtlCol="0">
            <a:spAutoFit/>
          </a:bodyPr>
          <a:lstStyle/>
          <a:p>
            <a:r>
              <a:rPr lang="en-US" sz="1500" b="1" dirty="0" smtClean="0">
                <a:latin typeface="Verdana"/>
                <a:cs typeface="Verdana"/>
              </a:rPr>
              <a:t>Families of Domain-Specific Languages + Roles: </a:t>
            </a:r>
            <a:r>
              <a:rPr lang="fr-FR" sz="1600" b="1" dirty="0" smtClean="0">
                <a:latin typeface="Verdana"/>
                <a:cs typeface="Verdana"/>
              </a:rPr>
              <a:t>Wende </a:t>
            </a:r>
            <a:r>
              <a:rPr lang="en-US" sz="1500" b="1" dirty="0" smtClean="0">
                <a:latin typeface="Verdana"/>
                <a:cs typeface="Verdana"/>
              </a:rPr>
              <a:t>et. al.</a:t>
            </a:r>
            <a:endParaRPr lang="en-US" sz="1500" b="1" dirty="0">
              <a:latin typeface="Verdana"/>
              <a:cs typeface="Verdana"/>
            </a:endParaRPr>
          </a:p>
        </p:txBody>
      </p:sp>
      <p:sp>
        <p:nvSpPr>
          <p:cNvPr id="13" name="Rectangle 12"/>
          <p:cNvSpPr/>
          <p:nvPr/>
        </p:nvSpPr>
        <p:spPr>
          <a:xfrm>
            <a:off x="831723" y="2022002"/>
            <a:ext cx="7592753" cy="492443"/>
          </a:xfrm>
          <a:prstGeom prst="rect">
            <a:avLst/>
          </a:prstGeom>
          <a:noFill/>
          <a:effectLst>
            <a:outerShdw blurRad="50800" dist="38100" dir="2700000" algn="tl" rotWithShape="0">
              <a:srgbClr val="000000">
                <a:alpha val="43000"/>
              </a:srgbClr>
            </a:outerShdw>
          </a:effectLst>
        </p:spPr>
        <p:txBody>
          <a:bodyPr wrap="square">
            <a:spAutoFit/>
          </a:bodyPr>
          <a:lstStyle/>
          <a:p>
            <a:r>
              <a:rPr lang="fr-FR" sz="1300" dirty="0"/>
              <a:t>María Victoria </a:t>
            </a:r>
            <a:r>
              <a:rPr lang="fr-FR" sz="1300" dirty="0" err="1"/>
              <a:t>Cengarle</a:t>
            </a:r>
            <a:r>
              <a:rPr lang="fr-FR" sz="1300" dirty="0"/>
              <a:t>, Hans </a:t>
            </a:r>
            <a:r>
              <a:rPr lang="fr-FR" sz="1300" dirty="0" err="1"/>
              <a:t>Grönniger</a:t>
            </a:r>
            <a:r>
              <a:rPr lang="fr-FR" sz="1300" dirty="0"/>
              <a:t>, Bernhard </a:t>
            </a:r>
            <a:r>
              <a:rPr lang="fr-FR" sz="1300" dirty="0" err="1" smtClean="0"/>
              <a:t>Rumpe</a:t>
            </a:r>
            <a:r>
              <a:rPr lang="fr-FR" sz="1300" dirty="0" smtClean="0"/>
              <a:t>. 2009. </a:t>
            </a:r>
            <a:r>
              <a:rPr lang="fr-FR" sz="1300" b="1" dirty="0" err="1" smtClean="0"/>
              <a:t>Variability</a:t>
            </a:r>
            <a:r>
              <a:rPr lang="fr-FR" sz="1300" b="1" dirty="0" smtClean="0"/>
              <a:t> </a:t>
            </a:r>
            <a:r>
              <a:rPr lang="fr-FR" sz="1300" b="1" dirty="0" err="1"/>
              <a:t>within</a:t>
            </a:r>
            <a:r>
              <a:rPr lang="fr-FR" sz="1300" b="1" dirty="0"/>
              <a:t> </a:t>
            </a:r>
            <a:r>
              <a:rPr lang="fr-FR" sz="1300" b="1" dirty="0" err="1"/>
              <a:t>Modeling</a:t>
            </a:r>
            <a:r>
              <a:rPr lang="fr-FR" sz="1300" b="1" dirty="0"/>
              <a:t> Language </a:t>
            </a:r>
            <a:r>
              <a:rPr lang="fr-FR" sz="1300" b="1" dirty="0" err="1" smtClean="0"/>
              <a:t>Definitions</a:t>
            </a:r>
            <a:r>
              <a:rPr lang="fr-FR" sz="1300" dirty="0" smtClean="0"/>
              <a:t>. In Proc of International </a:t>
            </a:r>
            <a:r>
              <a:rPr lang="fr-FR" sz="1300" dirty="0" err="1" smtClean="0"/>
              <a:t>Conference</a:t>
            </a:r>
            <a:r>
              <a:rPr lang="fr-FR" sz="1300" dirty="0" smtClean="0"/>
              <a:t> in Model </a:t>
            </a:r>
            <a:r>
              <a:rPr lang="fr-FR" sz="1300" dirty="0" err="1" smtClean="0"/>
              <a:t>Driven</a:t>
            </a:r>
            <a:r>
              <a:rPr lang="fr-FR" sz="1300" dirty="0" smtClean="0"/>
              <a:t> Engineering </a:t>
            </a:r>
            <a:r>
              <a:rPr lang="fr-FR" sz="1300" dirty="0" err="1" smtClean="0"/>
              <a:t>Languages</a:t>
            </a:r>
            <a:r>
              <a:rPr lang="fr-FR" sz="1300" dirty="0"/>
              <a:t> </a:t>
            </a:r>
            <a:r>
              <a:rPr lang="fr-FR" sz="1300" dirty="0" smtClean="0"/>
              <a:t>and </a:t>
            </a:r>
            <a:r>
              <a:rPr lang="fr-FR" sz="1300" dirty="0" err="1" smtClean="0"/>
              <a:t>Systems</a:t>
            </a:r>
            <a:r>
              <a:rPr lang="fr-FR" sz="1300" dirty="0" smtClean="0"/>
              <a:t>. </a:t>
            </a:r>
            <a:r>
              <a:rPr lang="fr-FR" sz="1300" dirty="0" err="1" smtClean="0"/>
              <a:t>Models</a:t>
            </a:r>
            <a:r>
              <a:rPr lang="fr-FR" sz="1300" dirty="0" smtClean="0"/>
              <a:t>.</a:t>
            </a:r>
            <a:endParaRPr lang="fr-FR" sz="1300" dirty="0"/>
          </a:p>
        </p:txBody>
      </p:sp>
      <p:sp>
        <p:nvSpPr>
          <p:cNvPr id="2" name="Rectangle 1"/>
          <p:cNvSpPr/>
          <p:nvPr/>
        </p:nvSpPr>
        <p:spPr>
          <a:xfrm>
            <a:off x="831722" y="3105835"/>
            <a:ext cx="7437387" cy="492443"/>
          </a:xfrm>
          <a:prstGeom prst="rect">
            <a:avLst/>
          </a:prstGeom>
          <a:effectLst>
            <a:outerShdw blurRad="50800" dist="38100" dir="2700000" algn="tl" rotWithShape="0">
              <a:srgbClr val="000000">
                <a:alpha val="43000"/>
              </a:srgbClr>
            </a:outerShdw>
          </a:effectLst>
        </p:spPr>
        <p:txBody>
          <a:bodyPr wrap="square">
            <a:spAutoFit/>
          </a:bodyPr>
          <a:lstStyle/>
          <a:p>
            <a:r>
              <a:rPr lang="fr-FR" sz="1300" dirty="0" err="1"/>
              <a:t>Edoardo</a:t>
            </a:r>
            <a:r>
              <a:rPr lang="fr-FR" sz="1300" dirty="0"/>
              <a:t> </a:t>
            </a:r>
            <a:r>
              <a:rPr lang="fr-FR" sz="1300" dirty="0" err="1"/>
              <a:t>Vacchi</a:t>
            </a:r>
            <a:r>
              <a:rPr lang="fr-FR" sz="1300" dirty="0"/>
              <a:t>, Walter </a:t>
            </a:r>
            <a:r>
              <a:rPr lang="fr-FR" sz="1300" dirty="0" err="1"/>
              <a:t>Cazzola</a:t>
            </a:r>
            <a:r>
              <a:rPr lang="fr-FR" sz="1300" dirty="0"/>
              <a:t>, Suresh </a:t>
            </a:r>
            <a:r>
              <a:rPr lang="fr-FR" sz="1300" dirty="0" err="1"/>
              <a:t>Pillay</a:t>
            </a:r>
            <a:r>
              <a:rPr lang="fr-FR" sz="1300" dirty="0"/>
              <a:t>, Benoît </a:t>
            </a:r>
            <a:r>
              <a:rPr lang="fr-FR" sz="1300" dirty="0" smtClean="0"/>
              <a:t>Combemale. 2013. </a:t>
            </a:r>
            <a:r>
              <a:rPr lang="fr-FR" sz="1300" dirty="0" err="1"/>
              <a:t>Variability</a:t>
            </a:r>
            <a:r>
              <a:rPr lang="fr-FR" sz="1300" dirty="0"/>
              <a:t> Support in Domain-Specific Language </a:t>
            </a:r>
            <a:r>
              <a:rPr lang="fr-FR" sz="1300" dirty="0" err="1" smtClean="0"/>
              <a:t>Development</a:t>
            </a:r>
            <a:r>
              <a:rPr lang="fr-FR" sz="1300" dirty="0" smtClean="0"/>
              <a:t>. In Proc </a:t>
            </a:r>
            <a:r>
              <a:rPr lang="fr-FR" sz="1300" dirty="0"/>
              <a:t>of Software Language </a:t>
            </a:r>
            <a:r>
              <a:rPr lang="fr-FR" sz="1300" dirty="0" smtClean="0"/>
              <a:t>Engineering. Springer.</a:t>
            </a:r>
            <a:endParaRPr lang="fr-FR" sz="1300" dirty="0"/>
          </a:p>
        </p:txBody>
      </p:sp>
      <p:sp>
        <p:nvSpPr>
          <p:cNvPr id="3" name="Rectangle 2"/>
          <p:cNvSpPr/>
          <p:nvPr/>
        </p:nvSpPr>
        <p:spPr>
          <a:xfrm>
            <a:off x="831722" y="4058699"/>
            <a:ext cx="7437388" cy="692497"/>
          </a:xfrm>
          <a:prstGeom prst="rect">
            <a:avLst/>
          </a:prstGeom>
          <a:effectLst>
            <a:outerShdw blurRad="50800" dist="38100" dir="2700000" algn="tl" rotWithShape="0">
              <a:srgbClr val="000000">
                <a:alpha val="43000"/>
              </a:srgbClr>
            </a:outerShdw>
          </a:effectLst>
        </p:spPr>
        <p:txBody>
          <a:bodyPr wrap="square">
            <a:spAutoFit/>
          </a:bodyPr>
          <a:lstStyle/>
          <a:p>
            <a:r>
              <a:rPr lang="fr-FR" sz="1300" dirty="0"/>
              <a:t>Jörg Liebig, Rolf Daniel, and Sven </a:t>
            </a:r>
            <a:r>
              <a:rPr lang="fr-FR" sz="1300" dirty="0" err="1"/>
              <a:t>Apel</a:t>
            </a:r>
            <a:r>
              <a:rPr lang="fr-FR" sz="1300" dirty="0"/>
              <a:t>. 2013. Feature-</a:t>
            </a:r>
            <a:r>
              <a:rPr lang="fr-FR" sz="1300" dirty="0" err="1"/>
              <a:t>oriented</a:t>
            </a:r>
            <a:r>
              <a:rPr lang="fr-FR" sz="1300" dirty="0"/>
              <a:t> </a:t>
            </a:r>
            <a:r>
              <a:rPr lang="fr-FR" sz="1300" dirty="0" err="1"/>
              <a:t>language</a:t>
            </a:r>
            <a:r>
              <a:rPr lang="fr-FR" sz="1300" dirty="0"/>
              <a:t> </a:t>
            </a:r>
            <a:r>
              <a:rPr lang="fr-FR" sz="1300" dirty="0" err="1"/>
              <a:t>families</a:t>
            </a:r>
            <a:r>
              <a:rPr lang="fr-FR" sz="1300" dirty="0"/>
              <a:t>: a case </a:t>
            </a:r>
            <a:r>
              <a:rPr lang="fr-FR" sz="1300" dirty="0" err="1"/>
              <a:t>study</a:t>
            </a:r>
            <a:r>
              <a:rPr lang="fr-FR" sz="1300" dirty="0"/>
              <a:t>. In </a:t>
            </a:r>
            <a:r>
              <a:rPr lang="fr-FR" sz="1300" i="1" dirty="0" err="1"/>
              <a:t>Proceedings</a:t>
            </a:r>
            <a:r>
              <a:rPr lang="fr-FR" sz="1300" i="1" dirty="0"/>
              <a:t> of the </a:t>
            </a:r>
            <a:r>
              <a:rPr lang="fr-FR" sz="1300" i="1" dirty="0" err="1"/>
              <a:t>Seventh</a:t>
            </a:r>
            <a:r>
              <a:rPr lang="fr-FR" sz="1300" i="1" dirty="0"/>
              <a:t> International Workshop on </a:t>
            </a:r>
            <a:r>
              <a:rPr lang="fr-FR" sz="1300" i="1" dirty="0" err="1"/>
              <a:t>Variability</a:t>
            </a:r>
            <a:r>
              <a:rPr lang="fr-FR" sz="1300" i="1" dirty="0"/>
              <a:t> </a:t>
            </a:r>
            <a:r>
              <a:rPr lang="fr-FR" sz="1300" i="1" dirty="0" err="1"/>
              <a:t>Modelling</a:t>
            </a:r>
            <a:r>
              <a:rPr lang="fr-FR" sz="1300" i="1" dirty="0"/>
              <a:t> of Software-intensive </a:t>
            </a:r>
            <a:r>
              <a:rPr lang="fr-FR" sz="1300" i="1" dirty="0" err="1"/>
              <a:t>Systems</a:t>
            </a:r>
            <a:r>
              <a:rPr lang="fr-FR" sz="1300" dirty="0"/>
              <a:t> (</a:t>
            </a:r>
            <a:r>
              <a:rPr lang="fr-FR" sz="1300" dirty="0" err="1"/>
              <a:t>VaMoS</a:t>
            </a:r>
            <a:r>
              <a:rPr lang="fr-FR" sz="1300" dirty="0"/>
              <a:t> '13)</a:t>
            </a:r>
          </a:p>
        </p:txBody>
      </p:sp>
      <p:sp>
        <p:nvSpPr>
          <p:cNvPr id="14" name="Rectangle 13"/>
          <p:cNvSpPr/>
          <p:nvPr/>
        </p:nvSpPr>
        <p:spPr>
          <a:xfrm>
            <a:off x="831723" y="5156444"/>
            <a:ext cx="7437386" cy="492443"/>
          </a:xfrm>
          <a:prstGeom prst="rect">
            <a:avLst/>
          </a:prstGeom>
          <a:noFill/>
          <a:effectLst>
            <a:outerShdw blurRad="50800" dist="38100" dir="2700000" algn="tl" rotWithShape="0">
              <a:srgbClr val="000000">
                <a:alpha val="43000"/>
              </a:srgbClr>
            </a:outerShdw>
          </a:effectLst>
        </p:spPr>
        <p:txBody>
          <a:bodyPr wrap="square">
            <a:spAutoFit/>
          </a:bodyPr>
          <a:lstStyle/>
          <a:p>
            <a:r>
              <a:rPr lang="fr-FR" sz="1300" dirty="0">
                <a:latin typeface="Calibri"/>
                <a:cs typeface="Calibri"/>
              </a:rPr>
              <a:t>Christian Wende, Nils </a:t>
            </a:r>
            <a:r>
              <a:rPr lang="fr-FR" sz="1300" dirty="0" err="1">
                <a:latin typeface="Calibri"/>
                <a:cs typeface="Calibri"/>
              </a:rPr>
              <a:t>Thieme</a:t>
            </a:r>
            <a:r>
              <a:rPr lang="fr-FR" sz="1300" dirty="0">
                <a:latin typeface="Calibri"/>
                <a:cs typeface="Calibri"/>
              </a:rPr>
              <a:t>, Steffen </a:t>
            </a:r>
            <a:r>
              <a:rPr lang="fr-FR" sz="1300" dirty="0" err="1">
                <a:latin typeface="Calibri"/>
                <a:cs typeface="Calibri"/>
              </a:rPr>
              <a:t>Zschaler</a:t>
            </a:r>
            <a:r>
              <a:rPr lang="fr-FR" sz="1300" dirty="0">
                <a:latin typeface="Calibri"/>
                <a:cs typeface="Calibri"/>
              </a:rPr>
              <a:t>. </a:t>
            </a:r>
            <a:r>
              <a:rPr lang="fr-FR" sz="1300" b="1" dirty="0">
                <a:latin typeface="Calibri"/>
                <a:cs typeface="Calibri"/>
              </a:rPr>
              <a:t>A </a:t>
            </a:r>
            <a:r>
              <a:rPr lang="fr-FR" sz="1300" b="1" dirty="0" err="1">
                <a:latin typeface="Calibri"/>
                <a:cs typeface="Calibri"/>
              </a:rPr>
              <a:t>Role-Based</a:t>
            </a:r>
            <a:r>
              <a:rPr lang="fr-FR" sz="1300" b="1" dirty="0">
                <a:latin typeface="Calibri"/>
                <a:cs typeface="Calibri"/>
              </a:rPr>
              <a:t> </a:t>
            </a:r>
            <a:r>
              <a:rPr lang="fr-FR" sz="1300" b="1" dirty="0" err="1">
                <a:latin typeface="Calibri"/>
                <a:cs typeface="Calibri"/>
              </a:rPr>
              <a:t>Approach</a:t>
            </a:r>
            <a:r>
              <a:rPr lang="fr-FR" sz="1300" b="1" dirty="0">
                <a:latin typeface="Calibri"/>
                <a:cs typeface="Calibri"/>
              </a:rPr>
              <a:t> </a:t>
            </a:r>
            <a:r>
              <a:rPr lang="fr-FR" sz="1300" b="1" dirty="0" err="1">
                <a:latin typeface="Calibri"/>
                <a:cs typeface="Calibri"/>
              </a:rPr>
              <a:t>towards</a:t>
            </a:r>
            <a:r>
              <a:rPr lang="fr-FR" sz="1300" b="1" dirty="0">
                <a:latin typeface="Calibri"/>
                <a:cs typeface="Calibri"/>
              </a:rPr>
              <a:t> </a:t>
            </a:r>
            <a:r>
              <a:rPr lang="fr-FR" sz="1300" b="1" dirty="0" err="1">
                <a:latin typeface="Calibri"/>
                <a:cs typeface="Calibri"/>
              </a:rPr>
              <a:t>Modular</a:t>
            </a:r>
            <a:r>
              <a:rPr lang="fr-FR" sz="1300" b="1" dirty="0">
                <a:latin typeface="Calibri"/>
                <a:cs typeface="Calibri"/>
              </a:rPr>
              <a:t> Language Engineering</a:t>
            </a:r>
            <a:r>
              <a:rPr lang="fr-FR" sz="1300" dirty="0">
                <a:latin typeface="Calibri"/>
                <a:cs typeface="Calibri"/>
              </a:rPr>
              <a:t>. In Proc. Of Software Language Engineering. 2010</a:t>
            </a:r>
          </a:p>
        </p:txBody>
      </p:sp>
      <p:sp>
        <p:nvSpPr>
          <p:cNvPr id="15" name="ZoneTexte 1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18</a:t>
            </a:r>
            <a:endParaRPr lang="fr-FR" sz="1500" b="1" dirty="0">
              <a:latin typeface="Verdana"/>
              <a:cs typeface="Verdana"/>
            </a:endParaRPr>
          </a:p>
        </p:txBody>
      </p:sp>
    </p:spTree>
    <p:extLst>
      <p:ext uri="{BB962C8B-B14F-4D97-AF65-F5344CB8AC3E}">
        <p14:creationId xmlns:p14="http://schemas.microsoft.com/office/powerpoint/2010/main" val="17368114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smtClean="0">
                <a:solidFill>
                  <a:srgbClr val="FF0000"/>
                </a:solidFill>
                <a:latin typeface="Verdana"/>
                <a:cs typeface="Verdana"/>
              </a:rPr>
              <a:t>Limitations</a:t>
            </a:r>
            <a:r>
              <a:rPr lang="en-US" sz="3000" b="1" dirty="0" smtClean="0">
                <a:latin typeface="Verdana"/>
                <a:cs typeface="Verdana"/>
              </a:rPr>
              <a:t> &amp; Contributions</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302" name="Rectangle 301"/>
          <p:cNvSpPr/>
          <p:nvPr/>
        </p:nvSpPr>
        <p:spPr>
          <a:xfrm>
            <a:off x="3634596" y="1982422"/>
            <a:ext cx="5064540" cy="1845150"/>
          </a:xfrm>
          <a:prstGeom prst="rect">
            <a:avLst/>
          </a:prstGeom>
          <a:solidFill>
            <a:schemeClr val="tx2">
              <a:lumMod val="20000"/>
              <a:lumOff val="80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3" name="ZoneTexte 302"/>
          <p:cNvSpPr txBox="1"/>
          <p:nvPr/>
        </p:nvSpPr>
        <p:spPr>
          <a:xfrm>
            <a:off x="3422930" y="1803203"/>
            <a:ext cx="5263870" cy="369332"/>
          </a:xfrm>
          <a:prstGeom prst="rect">
            <a:avLst/>
          </a:prstGeom>
          <a:noFill/>
        </p:spPr>
        <p:txBody>
          <a:bodyPr wrap="square" rtlCol="0">
            <a:spAutoFit/>
          </a:bodyPr>
          <a:lstStyle/>
          <a:p>
            <a:pPr algn="ctr"/>
            <a:r>
              <a:rPr lang="en-US" sz="1800" b="1" dirty="0" smtClean="0">
                <a:latin typeface="Verdana"/>
                <a:cs typeface="Verdana"/>
              </a:rPr>
              <a:t>Direct dependencies between artifacts</a:t>
            </a:r>
            <a:endParaRPr lang="en-US" sz="1800" b="1" dirty="0">
              <a:latin typeface="Verdana"/>
              <a:cs typeface="Verdana"/>
            </a:endParaRPr>
          </a:p>
        </p:txBody>
      </p:sp>
      <p:cxnSp>
        <p:nvCxnSpPr>
          <p:cNvPr id="5" name="Connecteur droit avec flèche 4"/>
          <p:cNvCxnSpPr>
            <a:stCxn id="306" idx="3"/>
          </p:cNvCxnSpPr>
          <p:nvPr/>
        </p:nvCxnSpPr>
        <p:spPr>
          <a:xfrm flipV="1">
            <a:off x="5333681" y="2767014"/>
            <a:ext cx="1696314" cy="93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ZoneTexte 27"/>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29"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40" name="Grouper 39"/>
          <p:cNvGrpSpPr/>
          <p:nvPr/>
        </p:nvGrpSpPr>
        <p:grpSpPr>
          <a:xfrm>
            <a:off x="3873023" y="2425626"/>
            <a:ext cx="1460659" cy="697335"/>
            <a:chOff x="1868127" y="9682342"/>
            <a:chExt cx="1460659" cy="697335"/>
          </a:xfrm>
        </p:grpSpPr>
        <p:sp>
          <p:nvSpPr>
            <p:cNvPr id="41" name="Rectangle à coins arrondis 40"/>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3" name="Grouper 42"/>
          <p:cNvGrpSpPr/>
          <p:nvPr/>
        </p:nvGrpSpPr>
        <p:grpSpPr>
          <a:xfrm>
            <a:off x="3926198" y="2492031"/>
            <a:ext cx="1460659" cy="697335"/>
            <a:chOff x="1868127" y="9682342"/>
            <a:chExt cx="1460659" cy="697335"/>
          </a:xfrm>
        </p:grpSpPr>
        <p:sp>
          <p:nvSpPr>
            <p:cNvPr id="44" name="Rectangle à coins arrondis 43"/>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ZoneTexte 44"/>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6" name="Grouper 45"/>
          <p:cNvGrpSpPr/>
          <p:nvPr/>
        </p:nvGrpSpPr>
        <p:grpSpPr>
          <a:xfrm>
            <a:off x="3979373" y="2565051"/>
            <a:ext cx="1460659" cy="697335"/>
            <a:chOff x="1868127" y="9682342"/>
            <a:chExt cx="1460659" cy="697335"/>
          </a:xfrm>
        </p:grpSpPr>
        <p:sp>
          <p:nvSpPr>
            <p:cNvPr id="47" name="Rectangle à coins arrondis 46"/>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9" name="Grouper 48"/>
          <p:cNvGrpSpPr/>
          <p:nvPr/>
        </p:nvGrpSpPr>
        <p:grpSpPr>
          <a:xfrm>
            <a:off x="7031420" y="2425626"/>
            <a:ext cx="1460659" cy="697335"/>
            <a:chOff x="7031420" y="2425626"/>
            <a:chExt cx="1460659" cy="697335"/>
          </a:xfrm>
        </p:grpSpPr>
        <p:sp>
          <p:nvSpPr>
            <p:cNvPr id="50" name="Rectangle à coins arrondis 49"/>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 name="ZoneTexte 50"/>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2" name="Grouper 51"/>
          <p:cNvGrpSpPr/>
          <p:nvPr/>
        </p:nvGrpSpPr>
        <p:grpSpPr>
          <a:xfrm>
            <a:off x="7084599" y="2486182"/>
            <a:ext cx="1460659" cy="697335"/>
            <a:chOff x="7031420" y="2425626"/>
            <a:chExt cx="1460659" cy="697335"/>
          </a:xfrm>
        </p:grpSpPr>
        <p:sp>
          <p:nvSpPr>
            <p:cNvPr id="53" name="Rectangle à coins arrondis 52"/>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ZoneTexte 53"/>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5" name="Grouper 54"/>
          <p:cNvGrpSpPr/>
          <p:nvPr/>
        </p:nvGrpSpPr>
        <p:grpSpPr>
          <a:xfrm>
            <a:off x="7137774" y="2552587"/>
            <a:ext cx="1460659" cy="697335"/>
            <a:chOff x="7031420" y="2425626"/>
            <a:chExt cx="1460659" cy="697335"/>
          </a:xfrm>
        </p:grpSpPr>
        <p:sp>
          <p:nvSpPr>
            <p:cNvPr id="56" name="Rectangle à coins arrondis 55"/>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sp>
        <p:nvSpPr>
          <p:cNvPr id="58" name="ZoneTexte 57"/>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19</a:t>
            </a:r>
            <a:endParaRPr lang="fr-FR" sz="1500" b="1" dirty="0">
              <a:latin typeface="Verdana"/>
              <a:cs typeface="Verdana"/>
            </a:endParaRPr>
          </a:p>
        </p:txBody>
      </p:sp>
    </p:spTree>
    <p:extLst>
      <p:ext uri="{BB962C8B-B14F-4D97-AF65-F5344CB8AC3E}">
        <p14:creationId xmlns:p14="http://schemas.microsoft.com/office/powerpoint/2010/main" val="305478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smtClean="0">
                <a:solidFill>
                  <a:srgbClr val="FF0000"/>
                </a:solidFill>
                <a:latin typeface="Verdana"/>
                <a:cs typeface="Verdana"/>
              </a:rPr>
              <a:t>Limitations</a:t>
            </a:r>
            <a:r>
              <a:rPr lang="en-US" sz="3000" b="1" dirty="0" smtClean="0">
                <a:latin typeface="Verdana"/>
                <a:cs typeface="Verdana"/>
              </a:rPr>
              <a:t> &amp; Contributions</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302" name="Rectangle 301"/>
          <p:cNvSpPr/>
          <p:nvPr/>
        </p:nvSpPr>
        <p:spPr>
          <a:xfrm>
            <a:off x="3634596" y="1982422"/>
            <a:ext cx="5064540" cy="1845150"/>
          </a:xfrm>
          <a:prstGeom prst="rect">
            <a:avLst/>
          </a:prstGeom>
          <a:solidFill>
            <a:schemeClr val="tx2">
              <a:lumMod val="20000"/>
              <a:lumOff val="80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3" name="ZoneTexte 302"/>
          <p:cNvSpPr txBox="1"/>
          <p:nvPr/>
        </p:nvSpPr>
        <p:spPr>
          <a:xfrm>
            <a:off x="3422930" y="1803203"/>
            <a:ext cx="5263870" cy="369332"/>
          </a:xfrm>
          <a:prstGeom prst="rect">
            <a:avLst/>
          </a:prstGeom>
          <a:noFill/>
        </p:spPr>
        <p:txBody>
          <a:bodyPr wrap="square" rtlCol="0">
            <a:spAutoFit/>
          </a:bodyPr>
          <a:lstStyle/>
          <a:p>
            <a:pPr algn="ctr"/>
            <a:r>
              <a:rPr lang="en-US" sz="1800" b="1" dirty="0" smtClean="0">
                <a:latin typeface="Verdana"/>
                <a:cs typeface="Verdana"/>
              </a:rPr>
              <a:t>Direct dependencies between artifacts</a:t>
            </a:r>
            <a:endParaRPr lang="en-US" sz="1800" b="1" dirty="0">
              <a:latin typeface="Verdana"/>
              <a:cs typeface="Verdana"/>
            </a:endParaRPr>
          </a:p>
        </p:txBody>
      </p:sp>
      <p:cxnSp>
        <p:nvCxnSpPr>
          <p:cNvPr id="5" name="Connecteur droit avec flèche 4"/>
          <p:cNvCxnSpPr/>
          <p:nvPr/>
        </p:nvCxnSpPr>
        <p:spPr>
          <a:xfrm flipV="1">
            <a:off x="5333681" y="2767014"/>
            <a:ext cx="1696314" cy="93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ZoneTexte 27"/>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29"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40" name="Grouper 39"/>
          <p:cNvGrpSpPr/>
          <p:nvPr/>
        </p:nvGrpSpPr>
        <p:grpSpPr>
          <a:xfrm>
            <a:off x="3873023" y="2425626"/>
            <a:ext cx="1460659" cy="697335"/>
            <a:chOff x="1868127" y="9682342"/>
            <a:chExt cx="1460659" cy="697335"/>
          </a:xfrm>
        </p:grpSpPr>
        <p:sp>
          <p:nvSpPr>
            <p:cNvPr id="41" name="Rectangle à coins arrondis 40"/>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3" name="Grouper 42"/>
          <p:cNvGrpSpPr/>
          <p:nvPr/>
        </p:nvGrpSpPr>
        <p:grpSpPr>
          <a:xfrm>
            <a:off x="3926198" y="2492031"/>
            <a:ext cx="1460659" cy="697335"/>
            <a:chOff x="1868127" y="9682342"/>
            <a:chExt cx="1460659" cy="697335"/>
          </a:xfrm>
        </p:grpSpPr>
        <p:sp>
          <p:nvSpPr>
            <p:cNvPr id="44" name="Rectangle à coins arrondis 43"/>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ZoneTexte 44"/>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9" name="Grouper 48"/>
          <p:cNvGrpSpPr/>
          <p:nvPr/>
        </p:nvGrpSpPr>
        <p:grpSpPr>
          <a:xfrm>
            <a:off x="7031420" y="2425626"/>
            <a:ext cx="1460659" cy="697335"/>
            <a:chOff x="7031420" y="2425626"/>
            <a:chExt cx="1460659" cy="697335"/>
          </a:xfrm>
        </p:grpSpPr>
        <p:sp>
          <p:nvSpPr>
            <p:cNvPr id="50" name="Rectangle à coins arrondis 49"/>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 name="ZoneTexte 50"/>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2" name="Grouper 51"/>
          <p:cNvGrpSpPr/>
          <p:nvPr/>
        </p:nvGrpSpPr>
        <p:grpSpPr>
          <a:xfrm>
            <a:off x="7084599" y="2486182"/>
            <a:ext cx="1460659" cy="697335"/>
            <a:chOff x="7031420" y="2425626"/>
            <a:chExt cx="1460659" cy="697335"/>
          </a:xfrm>
        </p:grpSpPr>
        <p:sp>
          <p:nvSpPr>
            <p:cNvPr id="53" name="Rectangle à coins arrondis 52"/>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ZoneTexte 53"/>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5" name="Grouper 54"/>
          <p:cNvGrpSpPr/>
          <p:nvPr/>
        </p:nvGrpSpPr>
        <p:grpSpPr>
          <a:xfrm>
            <a:off x="7137774" y="2552587"/>
            <a:ext cx="1460659" cy="697335"/>
            <a:chOff x="7031420" y="2425626"/>
            <a:chExt cx="1460659" cy="697335"/>
          </a:xfrm>
        </p:grpSpPr>
        <p:sp>
          <p:nvSpPr>
            <p:cNvPr id="56" name="Rectangle à coins arrondis 55"/>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8" name="Grouper 57"/>
          <p:cNvGrpSpPr/>
          <p:nvPr/>
        </p:nvGrpSpPr>
        <p:grpSpPr>
          <a:xfrm>
            <a:off x="7073230" y="3417977"/>
            <a:ext cx="1460659" cy="697335"/>
            <a:chOff x="7031420" y="2425626"/>
            <a:chExt cx="1460659" cy="697335"/>
          </a:xfrm>
        </p:grpSpPr>
        <p:sp>
          <p:nvSpPr>
            <p:cNvPr id="59" name="Rectangle à coins arrondis 58"/>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ZoneTexte 59"/>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61" name="Grouper 60"/>
          <p:cNvGrpSpPr/>
          <p:nvPr/>
        </p:nvGrpSpPr>
        <p:grpSpPr>
          <a:xfrm>
            <a:off x="7126409" y="3478533"/>
            <a:ext cx="1460659" cy="697335"/>
            <a:chOff x="7031420" y="2425626"/>
            <a:chExt cx="1460659" cy="697335"/>
          </a:xfrm>
        </p:grpSpPr>
        <p:sp>
          <p:nvSpPr>
            <p:cNvPr id="62" name="Rectangle à coins arrondis 61"/>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ZoneTexte 62"/>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64" name="Grouper 63"/>
          <p:cNvGrpSpPr/>
          <p:nvPr/>
        </p:nvGrpSpPr>
        <p:grpSpPr>
          <a:xfrm>
            <a:off x="7179584" y="3544938"/>
            <a:ext cx="1460659" cy="697335"/>
            <a:chOff x="7031420" y="2425626"/>
            <a:chExt cx="1460659" cy="697335"/>
          </a:xfrm>
        </p:grpSpPr>
        <p:sp>
          <p:nvSpPr>
            <p:cNvPr id="65" name="Rectangle à coins arrondis 64"/>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ZoneTexte 65"/>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cxnSp>
        <p:nvCxnSpPr>
          <p:cNvPr id="67" name="Connecteur droit avec flèche 66"/>
          <p:cNvCxnSpPr>
            <a:endCxn id="59" idx="1"/>
          </p:cNvCxnSpPr>
          <p:nvPr/>
        </p:nvCxnSpPr>
        <p:spPr>
          <a:xfrm>
            <a:off x="5376916" y="2957170"/>
            <a:ext cx="1696314" cy="8094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à coins arrondis 46"/>
          <p:cNvSpPr/>
          <p:nvPr/>
        </p:nvSpPr>
        <p:spPr>
          <a:xfrm>
            <a:off x="3979373" y="2565051"/>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3987178" y="2615698"/>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sp>
        <p:nvSpPr>
          <p:cNvPr id="68" name="ZoneTexte 67"/>
          <p:cNvSpPr txBox="1"/>
          <p:nvPr/>
        </p:nvSpPr>
        <p:spPr>
          <a:xfrm>
            <a:off x="5983259" y="2947828"/>
            <a:ext cx="510279" cy="861774"/>
          </a:xfrm>
          <a:prstGeom prst="rect">
            <a:avLst/>
          </a:prstGeom>
          <a:noFill/>
        </p:spPr>
        <p:txBody>
          <a:bodyPr wrap="square" rtlCol="0">
            <a:spAutoFit/>
          </a:bodyPr>
          <a:lstStyle/>
          <a:p>
            <a:r>
              <a:rPr lang="fr-FR" sz="5000" b="1" dirty="0" smtClean="0"/>
              <a:t>?</a:t>
            </a:r>
            <a:endParaRPr lang="fr-FR" sz="5000" b="1" dirty="0"/>
          </a:p>
        </p:txBody>
      </p:sp>
      <p:sp>
        <p:nvSpPr>
          <p:cNvPr id="69" name="ZoneTexte 6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20</a:t>
            </a:r>
            <a:endParaRPr lang="fr-FR" sz="1500" b="1" dirty="0">
              <a:latin typeface="Verdana"/>
              <a:cs typeface="Verdana"/>
            </a:endParaRPr>
          </a:p>
        </p:txBody>
      </p:sp>
    </p:spTree>
    <p:extLst>
      <p:ext uri="{BB962C8B-B14F-4D97-AF65-F5344CB8AC3E}">
        <p14:creationId xmlns:p14="http://schemas.microsoft.com/office/powerpoint/2010/main" val="9213953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smtClean="0">
                <a:solidFill>
                  <a:srgbClr val="FF0000"/>
                </a:solidFill>
                <a:latin typeface="Verdana"/>
                <a:cs typeface="Verdana"/>
              </a:rPr>
              <a:t>Limitations</a:t>
            </a:r>
            <a:r>
              <a:rPr lang="en-US" sz="3000" b="1" dirty="0" smtClean="0">
                <a:latin typeface="Verdana"/>
                <a:cs typeface="Verdana"/>
              </a:rPr>
              <a:t> &amp; Contributions</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302" name="Rectangle 301"/>
          <p:cNvSpPr/>
          <p:nvPr/>
        </p:nvSpPr>
        <p:spPr>
          <a:xfrm>
            <a:off x="3634596" y="1982422"/>
            <a:ext cx="5064540" cy="1845150"/>
          </a:xfrm>
          <a:prstGeom prst="rect">
            <a:avLst/>
          </a:prstGeom>
          <a:solidFill>
            <a:schemeClr val="tx2">
              <a:lumMod val="20000"/>
              <a:lumOff val="80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3" name="ZoneTexte 302"/>
          <p:cNvSpPr txBox="1"/>
          <p:nvPr/>
        </p:nvSpPr>
        <p:spPr>
          <a:xfrm>
            <a:off x="3422930" y="1803203"/>
            <a:ext cx="5263870" cy="369332"/>
          </a:xfrm>
          <a:prstGeom prst="rect">
            <a:avLst/>
          </a:prstGeom>
          <a:noFill/>
        </p:spPr>
        <p:txBody>
          <a:bodyPr wrap="square" rtlCol="0">
            <a:spAutoFit/>
          </a:bodyPr>
          <a:lstStyle/>
          <a:p>
            <a:pPr algn="ctr"/>
            <a:r>
              <a:rPr lang="en-US" sz="1800" b="1" dirty="0" smtClean="0">
                <a:latin typeface="Verdana"/>
                <a:cs typeface="Verdana"/>
              </a:rPr>
              <a:t>Direct dependencies between artifacts</a:t>
            </a:r>
            <a:endParaRPr lang="en-US" sz="1800" b="1" dirty="0">
              <a:latin typeface="Verdana"/>
              <a:cs typeface="Verdana"/>
            </a:endParaRPr>
          </a:p>
        </p:txBody>
      </p:sp>
      <p:cxnSp>
        <p:nvCxnSpPr>
          <p:cNvPr id="5" name="Connecteur droit avec flèche 4"/>
          <p:cNvCxnSpPr/>
          <p:nvPr/>
        </p:nvCxnSpPr>
        <p:spPr>
          <a:xfrm flipV="1">
            <a:off x="5333681" y="2767014"/>
            <a:ext cx="1696314" cy="93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ZoneTexte 27"/>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29"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40" name="Grouper 39"/>
          <p:cNvGrpSpPr/>
          <p:nvPr/>
        </p:nvGrpSpPr>
        <p:grpSpPr>
          <a:xfrm>
            <a:off x="3873023" y="2425626"/>
            <a:ext cx="1460659" cy="697335"/>
            <a:chOff x="1868127" y="9682342"/>
            <a:chExt cx="1460659" cy="697335"/>
          </a:xfrm>
        </p:grpSpPr>
        <p:sp>
          <p:nvSpPr>
            <p:cNvPr id="41" name="Rectangle à coins arrondis 40"/>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ZoneTexte 41"/>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3" name="Grouper 42"/>
          <p:cNvGrpSpPr/>
          <p:nvPr/>
        </p:nvGrpSpPr>
        <p:grpSpPr>
          <a:xfrm>
            <a:off x="3926198" y="2492031"/>
            <a:ext cx="1460659" cy="697335"/>
            <a:chOff x="1868127" y="9682342"/>
            <a:chExt cx="1460659" cy="697335"/>
          </a:xfrm>
        </p:grpSpPr>
        <p:sp>
          <p:nvSpPr>
            <p:cNvPr id="44" name="Rectangle à coins arrondis 43"/>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ZoneTexte 44"/>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6" name="Grouper 45"/>
          <p:cNvGrpSpPr/>
          <p:nvPr/>
        </p:nvGrpSpPr>
        <p:grpSpPr>
          <a:xfrm>
            <a:off x="3979373" y="2565051"/>
            <a:ext cx="1460659" cy="697335"/>
            <a:chOff x="1868127" y="9682342"/>
            <a:chExt cx="1460659" cy="697335"/>
          </a:xfrm>
        </p:grpSpPr>
        <p:sp>
          <p:nvSpPr>
            <p:cNvPr id="47" name="Rectangle à coins arrondis 46"/>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49" name="Grouper 48"/>
          <p:cNvGrpSpPr/>
          <p:nvPr/>
        </p:nvGrpSpPr>
        <p:grpSpPr>
          <a:xfrm>
            <a:off x="7031420" y="2425626"/>
            <a:ext cx="1460659" cy="697335"/>
            <a:chOff x="7031420" y="2425626"/>
            <a:chExt cx="1460659" cy="697335"/>
          </a:xfrm>
        </p:grpSpPr>
        <p:sp>
          <p:nvSpPr>
            <p:cNvPr id="50" name="Rectangle à coins arrondis 49"/>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 name="ZoneTexte 50"/>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2" name="Grouper 51"/>
          <p:cNvGrpSpPr/>
          <p:nvPr/>
        </p:nvGrpSpPr>
        <p:grpSpPr>
          <a:xfrm>
            <a:off x="7084599" y="2486182"/>
            <a:ext cx="1460659" cy="697335"/>
            <a:chOff x="7031420" y="2425626"/>
            <a:chExt cx="1460659" cy="697335"/>
          </a:xfrm>
        </p:grpSpPr>
        <p:sp>
          <p:nvSpPr>
            <p:cNvPr id="53" name="Rectangle à coins arrondis 52"/>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4" name="ZoneTexte 53"/>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55" name="Grouper 54"/>
          <p:cNvGrpSpPr/>
          <p:nvPr/>
        </p:nvGrpSpPr>
        <p:grpSpPr>
          <a:xfrm>
            <a:off x="7137774" y="2552587"/>
            <a:ext cx="1460659" cy="697335"/>
            <a:chOff x="7031420" y="2425626"/>
            <a:chExt cx="1460659" cy="697335"/>
          </a:xfrm>
        </p:grpSpPr>
        <p:sp>
          <p:nvSpPr>
            <p:cNvPr id="56" name="Rectangle à coins arrondis 55"/>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7" name="ZoneTexte 56"/>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pic>
        <p:nvPicPr>
          <p:cNvPr id="58" name="Image 57"/>
          <p:cNvPicPr>
            <a:picLocks noChangeAspect="1"/>
          </p:cNvPicPr>
          <p:nvPr/>
        </p:nvPicPr>
        <p:blipFill>
          <a:blip r:embed="rId3"/>
          <a:stretch>
            <a:fillRect/>
          </a:stretch>
        </p:blipFill>
        <p:spPr>
          <a:xfrm>
            <a:off x="5670984" y="2212562"/>
            <a:ext cx="485541" cy="558938"/>
          </a:xfrm>
          <a:prstGeom prst="rect">
            <a:avLst/>
          </a:prstGeom>
        </p:spPr>
      </p:pic>
      <p:sp>
        <p:nvSpPr>
          <p:cNvPr id="59" name="ZoneTexte 58"/>
          <p:cNvSpPr txBox="1"/>
          <p:nvPr/>
        </p:nvSpPr>
        <p:spPr>
          <a:xfrm>
            <a:off x="6071859" y="1993101"/>
            <a:ext cx="510279" cy="861774"/>
          </a:xfrm>
          <a:prstGeom prst="rect">
            <a:avLst/>
          </a:prstGeom>
          <a:noFill/>
        </p:spPr>
        <p:txBody>
          <a:bodyPr wrap="square" rtlCol="0">
            <a:spAutoFit/>
          </a:bodyPr>
          <a:lstStyle/>
          <a:p>
            <a:r>
              <a:rPr lang="fr-FR" sz="5000" b="1" dirty="0" smtClean="0"/>
              <a:t>?</a:t>
            </a:r>
            <a:endParaRPr lang="fr-FR" sz="5000" b="1" dirty="0"/>
          </a:p>
        </p:txBody>
      </p:sp>
      <p:sp>
        <p:nvSpPr>
          <p:cNvPr id="60" name="ZoneTexte 59"/>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21</a:t>
            </a:r>
            <a:endParaRPr lang="fr-FR" sz="1500" b="1" dirty="0">
              <a:latin typeface="Verdana"/>
              <a:cs typeface="Verdana"/>
            </a:endParaRPr>
          </a:p>
        </p:txBody>
      </p:sp>
    </p:spTree>
    <p:extLst>
      <p:ext uri="{BB962C8B-B14F-4D97-AF65-F5344CB8AC3E}">
        <p14:creationId xmlns:p14="http://schemas.microsoft.com/office/powerpoint/2010/main" val="9608385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Nuage 23"/>
          <p:cNvSpPr/>
          <p:nvPr/>
        </p:nvSpPr>
        <p:spPr>
          <a:xfrm>
            <a:off x="44301" y="1250606"/>
            <a:ext cx="4710434" cy="3416155"/>
          </a:xfrm>
          <a:prstGeom prst="cloud">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 y="30418"/>
            <a:ext cx="9144000" cy="1143000"/>
          </a:xfrm>
        </p:spPr>
        <p:txBody>
          <a:bodyPr>
            <a:normAutofit fontScale="90000"/>
          </a:bodyPr>
          <a:lstStyle/>
          <a:p>
            <a:r>
              <a:rPr lang="en-US" sz="3300" b="1" dirty="0" smtClean="0">
                <a:latin typeface="Verdana"/>
                <a:cs typeface="Verdana"/>
              </a:rPr>
              <a:t>Research Context</a:t>
            </a:r>
            <a:br>
              <a:rPr lang="en-US" sz="3300" b="1" dirty="0" smtClean="0">
                <a:latin typeface="Verdana"/>
                <a:cs typeface="Verdana"/>
              </a:rPr>
            </a:br>
            <a:r>
              <a:rPr lang="en-US" sz="2600" b="1" dirty="0" smtClean="0">
                <a:latin typeface="Verdana"/>
                <a:cs typeface="Verdana"/>
              </a:rPr>
              <a:t>Domain-Specific Languages and Multi-Companies</a:t>
            </a:r>
            <a:endParaRPr lang="en-US" sz="2600" b="1" dirty="0">
              <a:latin typeface="Verdana"/>
              <a:cs typeface="Verdana"/>
            </a:endParaRPr>
          </a:p>
        </p:txBody>
      </p:sp>
      <p:pic>
        <p:nvPicPr>
          <p:cNvPr id="15" name="Image 14"/>
          <p:cNvPicPr>
            <a:picLocks noChangeAspect="1"/>
          </p:cNvPicPr>
          <p:nvPr/>
        </p:nvPicPr>
        <p:blipFill>
          <a:blip r:embed="rId3"/>
          <a:stretch>
            <a:fillRect/>
          </a:stretch>
        </p:blipFill>
        <p:spPr>
          <a:xfrm>
            <a:off x="1014132" y="1864862"/>
            <a:ext cx="2263579" cy="1643892"/>
          </a:xfrm>
          <a:prstGeom prst="rect">
            <a:avLst/>
          </a:prstGeom>
          <a:effectLst>
            <a:outerShdw blurRad="50800" dist="38100" dir="2700000" algn="tl" rotWithShape="0">
              <a:srgbClr val="000000">
                <a:alpha val="43000"/>
              </a:srgbClr>
            </a:outerShdw>
          </a:effectLst>
        </p:spPr>
      </p:pic>
      <p:pic>
        <p:nvPicPr>
          <p:cNvPr id="16" name="Image 15"/>
          <p:cNvPicPr>
            <a:picLocks noChangeAspect="1"/>
          </p:cNvPicPr>
          <p:nvPr/>
        </p:nvPicPr>
        <p:blipFill>
          <a:blip r:embed="rId3"/>
          <a:stretch>
            <a:fillRect/>
          </a:stretch>
        </p:blipFill>
        <p:spPr>
          <a:xfrm>
            <a:off x="1166532" y="2017262"/>
            <a:ext cx="2263579" cy="1643892"/>
          </a:xfrm>
          <a:prstGeom prst="rect">
            <a:avLst/>
          </a:prstGeom>
          <a:effectLst>
            <a:outerShdw blurRad="50800" dist="38100" dir="2700000" algn="tl" rotWithShape="0">
              <a:srgbClr val="000000">
                <a:alpha val="43000"/>
              </a:srgbClr>
            </a:outerShdw>
          </a:effectLst>
        </p:spPr>
      </p:pic>
      <p:pic>
        <p:nvPicPr>
          <p:cNvPr id="17" name="Image 16"/>
          <p:cNvPicPr>
            <a:picLocks noChangeAspect="1"/>
          </p:cNvPicPr>
          <p:nvPr/>
        </p:nvPicPr>
        <p:blipFill>
          <a:blip r:embed="rId3"/>
          <a:stretch>
            <a:fillRect/>
          </a:stretch>
        </p:blipFill>
        <p:spPr>
          <a:xfrm>
            <a:off x="1318932" y="2169662"/>
            <a:ext cx="2263579" cy="1643892"/>
          </a:xfrm>
          <a:prstGeom prst="rect">
            <a:avLst/>
          </a:prstGeom>
          <a:effectLst>
            <a:outerShdw blurRad="50800" dist="38100" dir="2700000" algn="tl" rotWithShape="0">
              <a:srgbClr val="000000">
                <a:alpha val="43000"/>
              </a:srgbClr>
            </a:outerShdw>
          </a:effectLst>
        </p:spPr>
      </p:pic>
      <p:sp>
        <p:nvSpPr>
          <p:cNvPr id="18" name="ZoneTexte 17"/>
          <p:cNvSpPr txBox="1"/>
          <p:nvPr/>
        </p:nvSpPr>
        <p:spPr>
          <a:xfrm>
            <a:off x="1911957" y="3836674"/>
            <a:ext cx="954869" cy="369332"/>
          </a:xfrm>
          <a:prstGeom prst="rect">
            <a:avLst/>
          </a:prstGeom>
          <a:noFill/>
        </p:spPr>
        <p:txBody>
          <a:bodyPr wrap="square" rtlCol="0">
            <a:spAutoFit/>
          </a:bodyPr>
          <a:lstStyle/>
          <a:p>
            <a:pPr algn="ctr"/>
            <a:r>
              <a:rPr lang="fr-FR" sz="1800" b="1" dirty="0" smtClean="0">
                <a:latin typeface="Verdana"/>
                <a:cs typeface="Verdana"/>
              </a:rPr>
              <a:t>DSLs</a:t>
            </a:r>
            <a:endParaRPr lang="fr-FR" sz="1800" b="1" dirty="0">
              <a:latin typeface="Verdana"/>
              <a:cs typeface="Verdana"/>
            </a:endParaRPr>
          </a:p>
        </p:txBody>
      </p:sp>
      <p:pic>
        <p:nvPicPr>
          <p:cNvPr id="38" name="Image 37"/>
          <p:cNvPicPr>
            <a:picLocks noChangeAspect="1"/>
          </p:cNvPicPr>
          <p:nvPr/>
        </p:nvPicPr>
        <p:blipFill>
          <a:blip r:embed="rId4"/>
          <a:stretch>
            <a:fillRect/>
          </a:stretch>
        </p:blipFill>
        <p:spPr>
          <a:xfrm>
            <a:off x="5301084" y="1417732"/>
            <a:ext cx="2198554" cy="224342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39" name="Image 38"/>
          <p:cNvPicPr>
            <a:picLocks noChangeAspect="1"/>
          </p:cNvPicPr>
          <p:nvPr/>
        </p:nvPicPr>
        <p:blipFill>
          <a:blip r:embed="rId4"/>
          <a:stretch>
            <a:fillRect/>
          </a:stretch>
        </p:blipFill>
        <p:spPr>
          <a:xfrm>
            <a:off x="3124768"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40" name="Image 39"/>
          <p:cNvPicPr>
            <a:picLocks noChangeAspect="1"/>
          </p:cNvPicPr>
          <p:nvPr/>
        </p:nvPicPr>
        <p:blipFill>
          <a:blip r:embed="rId4"/>
          <a:stretch>
            <a:fillRect/>
          </a:stretch>
        </p:blipFill>
        <p:spPr>
          <a:xfrm>
            <a:off x="4488949"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41" name="Image 40"/>
          <p:cNvPicPr>
            <a:picLocks noChangeAspect="1"/>
          </p:cNvPicPr>
          <p:nvPr/>
        </p:nvPicPr>
        <p:blipFill>
          <a:blip r:embed="rId4"/>
          <a:stretch>
            <a:fillRect/>
          </a:stretch>
        </p:blipFill>
        <p:spPr>
          <a:xfrm>
            <a:off x="5872239"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42" name="Image 41"/>
          <p:cNvPicPr>
            <a:picLocks noChangeAspect="1"/>
          </p:cNvPicPr>
          <p:nvPr/>
        </p:nvPicPr>
        <p:blipFill>
          <a:blip r:embed="rId4"/>
          <a:stretch>
            <a:fillRect/>
          </a:stretch>
        </p:blipFill>
        <p:spPr>
          <a:xfrm>
            <a:off x="7205940" y="461649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cxnSp>
        <p:nvCxnSpPr>
          <p:cNvPr id="43" name="Connecteur droit 42"/>
          <p:cNvCxnSpPr>
            <a:stCxn id="38" idx="2"/>
            <a:endCxn id="39" idx="0"/>
          </p:cNvCxnSpPr>
          <p:nvPr/>
        </p:nvCxnSpPr>
        <p:spPr>
          <a:xfrm flipH="1">
            <a:off x="3657914" y="3661154"/>
            <a:ext cx="2742447"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44" name="Connecteur droit 43"/>
          <p:cNvCxnSpPr>
            <a:stCxn id="38" idx="2"/>
            <a:endCxn id="40" idx="0"/>
          </p:cNvCxnSpPr>
          <p:nvPr/>
        </p:nvCxnSpPr>
        <p:spPr>
          <a:xfrm flipH="1">
            <a:off x="5022095" y="3661154"/>
            <a:ext cx="1378266"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45" name="Connecteur droit 44"/>
          <p:cNvCxnSpPr>
            <a:stCxn id="38" idx="2"/>
            <a:endCxn id="41" idx="0"/>
          </p:cNvCxnSpPr>
          <p:nvPr/>
        </p:nvCxnSpPr>
        <p:spPr>
          <a:xfrm>
            <a:off x="6400361" y="3661154"/>
            <a:ext cx="5024"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46" name="Connecteur droit 45"/>
          <p:cNvCxnSpPr>
            <a:stCxn id="38" idx="2"/>
            <a:endCxn id="42" idx="0"/>
          </p:cNvCxnSpPr>
          <p:nvPr/>
        </p:nvCxnSpPr>
        <p:spPr>
          <a:xfrm>
            <a:off x="6400361" y="3661154"/>
            <a:ext cx="1338725" cy="95533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sp>
        <p:nvSpPr>
          <p:cNvPr id="3" name="ZoneTexte 2"/>
          <p:cNvSpPr txBox="1"/>
          <p:nvPr/>
        </p:nvSpPr>
        <p:spPr>
          <a:xfrm>
            <a:off x="8099777" y="6519331"/>
            <a:ext cx="1030111" cy="323165"/>
          </a:xfrm>
          <a:prstGeom prst="rect">
            <a:avLst/>
          </a:prstGeom>
          <a:noFill/>
        </p:spPr>
        <p:txBody>
          <a:bodyPr wrap="square" rtlCol="0">
            <a:spAutoFit/>
          </a:bodyPr>
          <a:lstStyle/>
          <a:p>
            <a:pPr algn="r"/>
            <a:r>
              <a:rPr lang="fr-FR" sz="1500" b="1" dirty="0">
                <a:latin typeface="Verdana"/>
                <a:cs typeface="Verdana"/>
              </a:rPr>
              <a:t>2</a:t>
            </a:r>
          </a:p>
        </p:txBody>
      </p:sp>
    </p:spTree>
    <p:extLst>
      <p:ext uri="{BB962C8B-B14F-4D97-AF65-F5344CB8AC3E}">
        <p14:creationId xmlns:p14="http://schemas.microsoft.com/office/powerpoint/2010/main" val="756227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smtClean="0">
                <a:solidFill>
                  <a:srgbClr val="FF0000"/>
                </a:solidFill>
                <a:latin typeface="Verdana"/>
                <a:cs typeface="Verdana"/>
              </a:rPr>
              <a:t>Limitations</a:t>
            </a:r>
            <a:r>
              <a:rPr lang="en-US" sz="3000" b="1" dirty="0" smtClean="0">
                <a:latin typeface="Verdana"/>
                <a:cs typeface="Verdana"/>
              </a:rPr>
              <a:t> &amp; Contributions</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302" name="Rectangle 301"/>
          <p:cNvSpPr/>
          <p:nvPr/>
        </p:nvSpPr>
        <p:spPr>
          <a:xfrm>
            <a:off x="3634596" y="1982422"/>
            <a:ext cx="5064540" cy="1845150"/>
          </a:xfrm>
          <a:prstGeom prst="rect">
            <a:avLst/>
          </a:prstGeom>
          <a:solidFill>
            <a:schemeClr val="tx2">
              <a:lumMod val="20000"/>
              <a:lumOff val="80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3" name="ZoneTexte 302"/>
          <p:cNvSpPr txBox="1"/>
          <p:nvPr/>
        </p:nvSpPr>
        <p:spPr>
          <a:xfrm>
            <a:off x="3422930" y="1803203"/>
            <a:ext cx="5263870" cy="369332"/>
          </a:xfrm>
          <a:prstGeom prst="rect">
            <a:avLst/>
          </a:prstGeom>
          <a:noFill/>
        </p:spPr>
        <p:txBody>
          <a:bodyPr wrap="square" rtlCol="0">
            <a:spAutoFit/>
          </a:bodyPr>
          <a:lstStyle/>
          <a:p>
            <a:pPr algn="ctr"/>
            <a:r>
              <a:rPr lang="en-US" sz="1800" b="1" dirty="0" smtClean="0">
                <a:latin typeface="Verdana"/>
                <a:cs typeface="Verdana"/>
              </a:rPr>
              <a:t>Direct dependencies between artifacts</a:t>
            </a:r>
            <a:endParaRPr lang="en-US" sz="1800" b="1" dirty="0">
              <a:latin typeface="Verdana"/>
              <a:cs typeface="Verdana"/>
            </a:endParaRPr>
          </a:p>
        </p:txBody>
      </p:sp>
      <p:grpSp>
        <p:nvGrpSpPr>
          <p:cNvPr id="304" name="Grouper 303"/>
          <p:cNvGrpSpPr/>
          <p:nvPr/>
        </p:nvGrpSpPr>
        <p:grpSpPr>
          <a:xfrm>
            <a:off x="3873023" y="2425626"/>
            <a:ext cx="1460659" cy="697335"/>
            <a:chOff x="1868127" y="9682342"/>
            <a:chExt cx="1460659" cy="697335"/>
          </a:xfrm>
        </p:grpSpPr>
        <p:sp>
          <p:nvSpPr>
            <p:cNvPr id="305" name="Rectangle à coins arrondis 304"/>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6" name="ZoneTexte 305"/>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12" name="Grouper 11"/>
          <p:cNvGrpSpPr/>
          <p:nvPr/>
        </p:nvGrpSpPr>
        <p:grpSpPr>
          <a:xfrm>
            <a:off x="7031420" y="2425626"/>
            <a:ext cx="1460659" cy="697335"/>
            <a:chOff x="7031420" y="2425626"/>
            <a:chExt cx="1460659" cy="697335"/>
          </a:xfrm>
        </p:grpSpPr>
        <p:sp>
          <p:nvSpPr>
            <p:cNvPr id="308" name="Rectangle à coins arrondis 307"/>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9" name="ZoneTexte 308"/>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sp>
        <p:nvSpPr>
          <p:cNvPr id="28" name="ZoneTexte 27"/>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29"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 name="Arc 39"/>
          <p:cNvSpPr/>
          <p:nvPr/>
        </p:nvSpPr>
        <p:spPr>
          <a:xfrm rot="3095232">
            <a:off x="5867337" y="2753034"/>
            <a:ext cx="225006" cy="191703"/>
          </a:xfrm>
          <a:prstGeom prst="arc">
            <a:avLst/>
          </a:prstGeom>
          <a:noFill/>
          <a:ln w="127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42" name="Ellipse 41"/>
          <p:cNvSpPr/>
          <p:nvPr/>
        </p:nvSpPr>
        <p:spPr>
          <a:xfrm>
            <a:off x="5894836" y="2796383"/>
            <a:ext cx="140004" cy="134998"/>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4" name="Connecteur droit 43"/>
          <p:cNvCxnSpPr/>
          <p:nvPr/>
        </p:nvCxnSpPr>
        <p:spPr>
          <a:xfrm>
            <a:off x="6079844" y="2863882"/>
            <a:ext cx="957956" cy="0"/>
          </a:xfrm>
          <a:prstGeom prst="line">
            <a:avLst/>
          </a:prstGeom>
          <a:ln w="127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Connecteur droit 46"/>
          <p:cNvCxnSpPr/>
          <p:nvPr/>
        </p:nvCxnSpPr>
        <p:spPr>
          <a:xfrm>
            <a:off x="5339646" y="2863882"/>
            <a:ext cx="554804" cy="0"/>
          </a:xfrm>
          <a:prstGeom prst="line">
            <a:avLst/>
          </a:prstGeom>
          <a:ln w="12700" cmpd="sng">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0" name="Grouper 49"/>
          <p:cNvGrpSpPr/>
          <p:nvPr/>
        </p:nvGrpSpPr>
        <p:grpSpPr>
          <a:xfrm>
            <a:off x="3926198" y="2492031"/>
            <a:ext cx="1460659" cy="697335"/>
            <a:chOff x="1868127" y="9682342"/>
            <a:chExt cx="1460659" cy="697335"/>
          </a:xfrm>
        </p:grpSpPr>
        <p:sp>
          <p:nvSpPr>
            <p:cNvPr id="51" name="Rectangle à coins arrondis 50"/>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 name="ZoneTexte 51"/>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53" name="Grouper 52"/>
          <p:cNvGrpSpPr/>
          <p:nvPr/>
        </p:nvGrpSpPr>
        <p:grpSpPr>
          <a:xfrm>
            <a:off x="3979373" y="2565051"/>
            <a:ext cx="1460659" cy="697335"/>
            <a:chOff x="1868127" y="9682342"/>
            <a:chExt cx="1460659" cy="697335"/>
          </a:xfrm>
        </p:grpSpPr>
        <p:sp>
          <p:nvSpPr>
            <p:cNvPr id="54" name="Rectangle à coins arrondis 53"/>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ZoneTexte 54"/>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57" name="Grouper 56"/>
          <p:cNvGrpSpPr/>
          <p:nvPr/>
        </p:nvGrpSpPr>
        <p:grpSpPr>
          <a:xfrm>
            <a:off x="7084599" y="2486182"/>
            <a:ext cx="1460659" cy="697335"/>
            <a:chOff x="7031420" y="2425626"/>
            <a:chExt cx="1460659" cy="697335"/>
          </a:xfrm>
        </p:grpSpPr>
        <p:sp>
          <p:nvSpPr>
            <p:cNvPr id="58" name="Rectangle à coins arrondis 57"/>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9" name="ZoneTexte 58"/>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60" name="Grouper 59"/>
          <p:cNvGrpSpPr/>
          <p:nvPr/>
        </p:nvGrpSpPr>
        <p:grpSpPr>
          <a:xfrm>
            <a:off x="7137774" y="2552587"/>
            <a:ext cx="1460659" cy="697335"/>
            <a:chOff x="7031420" y="2425626"/>
            <a:chExt cx="1460659" cy="697335"/>
          </a:xfrm>
        </p:grpSpPr>
        <p:sp>
          <p:nvSpPr>
            <p:cNvPr id="61" name="Rectangle à coins arrondis 60"/>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ZoneTexte 61"/>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sp>
        <p:nvSpPr>
          <p:cNvPr id="4" name="Rectangle 3"/>
          <p:cNvSpPr/>
          <p:nvPr/>
        </p:nvSpPr>
        <p:spPr>
          <a:xfrm>
            <a:off x="5822869" y="4338235"/>
            <a:ext cx="2859346" cy="1492716"/>
          </a:xfrm>
          <a:prstGeom prst="rect">
            <a:avLst/>
          </a:prstGeom>
          <a:solidFill>
            <a:schemeClr val="accent3">
              <a:lumMod val="60000"/>
              <a:lumOff val="40000"/>
            </a:schemeClr>
          </a:solidFill>
          <a:effectLst>
            <a:outerShdw blurRad="50800" dist="38100" dir="2700000" algn="tl" rotWithShape="0">
              <a:srgbClr val="000000">
                <a:alpha val="43000"/>
              </a:srgbClr>
            </a:outerShdw>
          </a:effectLst>
        </p:spPr>
        <p:txBody>
          <a:bodyPr wrap="square">
            <a:spAutoFit/>
          </a:bodyPr>
          <a:lstStyle/>
          <a:p>
            <a:r>
              <a:rPr lang="fr-FR" sz="1300" dirty="0">
                <a:latin typeface="Verdana"/>
                <a:cs typeface="Verdana"/>
              </a:rPr>
              <a:t>Christian Wende, Nils </a:t>
            </a:r>
            <a:r>
              <a:rPr lang="fr-FR" sz="1300" dirty="0" err="1">
                <a:latin typeface="Verdana"/>
                <a:cs typeface="Verdana"/>
              </a:rPr>
              <a:t>Thieme</a:t>
            </a:r>
            <a:r>
              <a:rPr lang="fr-FR" sz="1300" dirty="0">
                <a:latin typeface="Verdana"/>
                <a:cs typeface="Verdana"/>
              </a:rPr>
              <a:t>, Steffen </a:t>
            </a:r>
            <a:r>
              <a:rPr lang="fr-FR" sz="1300" dirty="0" err="1">
                <a:latin typeface="Verdana"/>
                <a:cs typeface="Verdana"/>
              </a:rPr>
              <a:t>Zschaler</a:t>
            </a:r>
            <a:r>
              <a:rPr lang="fr-FR" sz="1300" dirty="0">
                <a:latin typeface="Verdana"/>
                <a:cs typeface="Verdana"/>
              </a:rPr>
              <a:t>. </a:t>
            </a:r>
            <a:r>
              <a:rPr lang="fr-FR" sz="1300" b="1" dirty="0">
                <a:latin typeface="Verdana"/>
                <a:cs typeface="Verdana"/>
              </a:rPr>
              <a:t>A </a:t>
            </a:r>
            <a:r>
              <a:rPr lang="fr-FR" sz="1300" b="1" dirty="0" err="1">
                <a:latin typeface="Verdana"/>
                <a:cs typeface="Verdana"/>
              </a:rPr>
              <a:t>Role-Based</a:t>
            </a:r>
            <a:r>
              <a:rPr lang="fr-FR" sz="1300" b="1" dirty="0">
                <a:latin typeface="Verdana"/>
                <a:cs typeface="Verdana"/>
              </a:rPr>
              <a:t> </a:t>
            </a:r>
            <a:r>
              <a:rPr lang="fr-FR" sz="1300" b="1" dirty="0" err="1">
                <a:latin typeface="Verdana"/>
                <a:cs typeface="Verdana"/>
              </a:rPr>
              <a:t>Approach</a:t>
            </a:r>
            <a:r>
              <a:rPr lang="fr-FR" sz="1300" b="1" dirty="0">
                <a:latin typeface="Verdana"/>
                <a:cs typeface="Verdana"/>
              </a:rPr>
              <a:t> </a:t>
            </a:r>
            <a:r>
              <a:rPr lang="fr-FR" sz="1300" b="1" dirty="0" err="1">
                <a:latin typeface="Verdana"/>
                <a:cs typeface="Verdana"/>
              </a:rPr>
              <a:t>towards</a:t>
            </a:r>
            <a:r>
              <a:rPr lang="fr-FR" sz="1300" b="1" dirty="0">
                <a:latin typeface="Verdana"/>
                <a:cs typeface="Verdana"/>
              </a:rPr>
              <a:t> </a:t>
            </a:r>
            <a:r>
              <a:rPr lang="fr-FR" sz="1300" b="1" dirty="0" err="1">
                <a:latin typeface="Verdana"/>
                <a:cs typeface="Verdana"/>
              </a:rPr>
              <a:t>Modular</a:t>
            </a:r>
            <a:r>
              <a:rPr lang="fr-FR" sz="1300" b="1" dirty="0">
                <a:latin typeface="Verdana"/>
                <a:cs typeface="Verdana"/>
              </a:rPr>
              <a:t> Language Engineering</a:t>
            </a:r>
            <a:r>
              <a:rPr lang="fr-FR" sz="1300" dirty="0">
                <a:latin typeface="Verdana"/>
                <a:cs typeface="Verdana"/>
              </a:rPr>
              <a:t>. In Proc. Of Software Language Engineering. 2010</a:t>
            </a:r>
          </a:p>
        </p:txBody>
      </p:sp>
      <p:sp>
        <p:nvSpPr>
          <p:cNvPr id="49" name="ZoneTexte 4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22</a:t>
            </a:r>
            <a:endParaRPr lang="fr-FR" sz="1500" b="1" dirty="0">
              <a:latin typeface="Verdana"/>
              <a:cs typeface="Verdana"/>
            </a:endParaRPr>
          </a:p>
        </p:txBody>
      </p:sp>
    </p:spTree>
    <p:extLst>
      <p:ext uri="{BB962C8B-B14F-4D97-AF65-F5344CB8AC3E}">
        <p14:creationId xmlns:p14="http://schemas.microsoft.com/office/powerpoint/2010/main" val="26975725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smtClean="0">
                <a:latin typeface="Verdana"/>
                <a:cs typeface="Verdana"/>
              </a:rPr>
              <a:t>Limitations &amp; </a:t>
            </a:r>
            <a:r>
              <a:rPr lang="en-US" sz="3000" b="1" dirty="0" smtClean="0">
                <a:solidFill>
                  <a:srgbClr val="008000"/>
                </a:solidFill>
                <a:latin typeface="Verdana"/>
                <a:cs typeface="Verdana"/>
              </a:rPr>
              <a:t>Contributions</a:t>
            </a:r>
            <a:br>
              <a:rPr lang="en-US" sz="3000" b="1" dirty="0" smtClean="0">
                <a:solidFill>
                  <a:srgbClr val="008000"/>
                </a:solidFill>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Forme libre 290"/>
          <p:cNvSpPr/>
          <p:nvPr/>
        </p:nvSpPr>
        <p:spPr>
          <a:xfrm>
            <a:off x="1877976" y="2649687"/>
            <a:ext cx="2560976" cy="258755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chemeClr val="bg1">
                <a:lumMod val="50000"/>
              </a:schemeClr>
            </a:solidFill>
            <a:headEnd type="ova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148" name="Rectangle 147"/>
          <p:cNvSpPr/>
          <p:nvPr/>
        </p:nvSpPr>
        <p:spPr>
          <a:xfrm>
            <a:off x="3634596" y="1982422"/>
            <a:ext cx="5064540" cy="1845150"/>
          </a:xfrm>
          <a:prstGeom prst="rect">
            <a:avLst/>
          </a:prstGeom>
          <a:solidFill>
            <a:schemeClr val="tx2">
              <a:lumMod val="20000"/>
              <a:lumOff val="80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1" name="ZoneTexte 150"/>
          <p:cNvSpPr txBox="1"/>
          <p:nvPr/>
        </p:nvSpPr>
        <p:spPr>
          <a:xfrm>
            <a:off x="3422930" y="1803203"/>
            <a:ext cx="2835606" cy="369332"/>
          </a:xfrm>
          <a:prstGeom prst="rect">
            <a:avLst/>
          </a:prstGeom>
          <a:noFill/>
        </p:spPr>
        <p:txBody>
          <a:bodyPr wrap="square" rtlCol="0">
            <a:spAutoFit/>
          </a:bodyPr>
          <a:lstStyle/>
          <a:p>
            <a:pPr algn="ctr"/>
            <a:r>
              <a:rPr lang="en-US" sz="1800" b="1" dirty="0" smtClean="0">
                <a:latin typeface="Verdana"/>
                <a:cs typeface="Verdana"/>
              </a:rPr>
              <a:t>Language Interfaces</a:t>
            </a:r>
            <a:endParaRPr lang="en-US" sz="1800" b="1" dirty="0">
              <a:latin typeface="Verdana"/>
              <a:cs typeface="Verdana"/>
            </a:endParaRPr>
          </a:p>
        </p:txBody>
      </p:sp>
      <p:cxnSp>
        <p:nvCxnSpPr>
          <p:cNvPr id="296" name="Connecteur droit 295"/>
          <p:cNvCxnSpPr/>
          <p:nvPr/>
        </p:nvCxnSpPr>
        <p:spPr>
          <a:xfrm>
            <a:off x="6079844" y="3122961"/>
            <a:ext cx="0" cy="330542"/>
          </a:xfrm>
          <a:prstGeom prst="line">
            <a:avLst/>
          </a:prstGeom>
          <a:ln w="12700" cmpd="sng">
            <a:solidFill>
              <a:srgbClr val="008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97" name="ZoneTexte 296"/>
          <p:cNvSpPr txBox="1"/>
          <p:nvPr/>
        </p:nvSpPr>
        <p:spPr>
          <a:xfrm>
            <a:off x="4902711" y="3491944"/>
            <a:ext cx="2354265" cy="553998"/>
          </a:xfrm>
          <a:prstGeom prst="rect">
            <a:avLst/>
          </a:prstGeom>
          <a:noFill/>
        </p:spPr>
        <p:txBody>
          <a:bodyPr wrap="square" rtlCol="0">
            <a:spAutoFit/>
          </a:bodyPr>
          <a:lstStyle/>
          <a:p>
            <a:pPr algn="ctr"/>
            <a:r>
              <a:rPr lang="fr-FR" sz="1500" b="1" dirty="0" smtClean="0">
                <a:solidFill>
                  <a:srgbClr val="008000"/>
                </a:solidFill>
                <a:latin typeface="Verdana"/>
                <a:cs typeface="Verdana"/>
              </a:rPr>
              <a:t>Required vs. Provided interfaces</a:t>
            </a:r>
            <a:endParaRPr lang="fr-FR" sz="1500" b="1" dirty="0">
              <a:solidFill>
                <a:srgbClr val="008000"/>
              </a:solidFill>
              <a:latin typeface="Verdana"/>
              <a:cs typeface="Verdana"/>
            </a:endParaRPr>
          </a:p>
        </p:txBody>
      </p:sp>
      <p:sp>
        <p:nvSpPr>
          <p:cNvPr id="38" name="ZoneTexte 37"/>
          <p:cNvSpPr txBox="1"/>
          <p:nvPr/>
        </p:nvSpPr>
        <p:spPr>
          <a:xfrm>
            <a:off x="916026" y="4497230"/>
            <a:ext cx="1895501"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Modular Languages Design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(1)</a:t>
            </a:r>
          </a:p>
        </p:txBody>
      </p:sp>
      <p:sp>
        <p:nvSpPr>
          <p:cNvPr id="39"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50" name="Grouper 49"/>
          <p:cNvGrpSpPr/>
          <p:nvPr/>
        </p:nvGrpSpPr>
        <p:grpSpPr>
          <a:xfrm>
            <a:off x="3873023" y="2425626"/>
            <a:ext cx="1460659" cy="697335"/>
            <a:chOff x="1868127" y="9682342"/>
            <a:chExt cx="1460659" cy="697335"/>
          </a:xfrm>
        </p:grpSpPr>
        <p:sp>
          <p:nvSpPr>
            <p:cNvPr id="51" name="Rectangle à coins arrondis 50"/>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 name="ZoneTexte 51"/>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53" name="Grouper 52"/>
          <p:cNvGrpSpPr/>
          <p:nvPr/>
        </p:nvGrpSpPr>
        <p:grpSpPr>
          <a:xfrm>
            <a:off x="7031420" y="2425626"/>
            <a:ext cx="1460659" cy="697335"/>
            <a:chOff x="7031420" y="2425626"/>
            <a:chExt cx="1460659" cy="697335"/>
          </a:xfrm>
        </p:grpSpPr>
        <p:sp>
          <p:nvSpPr>
            <p:cNvPr id="54" name="Rectangle à coins arrondis 53"/>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ZoneTexte 54"/>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sp>
        <p:nvSpPr>
          <p:cNvPr id="56" name="Arc 55"/>
          <p:cNvSpPr/>
          <p:nvPr/>
        </p:nvSpPr>
        <p:spPr>
          <a:xfrm rot="3095232">
            <a:off x="5867337" y="2672218"/>
            <a:ext cx="225006" cy="191703"/>
          </a:xfrm>
          <a:prstGeom prst="arc">
            <a:avLst/>
          </a:prstGeom>
          <a:noFill/>
          <a:ln w="1270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58" name="Ellipse 57"/>
          <p:cNvSpPr/>
          <p:nvPr/>
        </p:nvSpPr>
        <p:spPr>
          <a:xfrm>
            <a:off x="5894836" y="2715567"/>
            <a:ext cx="140004" cy="134998"/>
          </a:xfrm>
          <a:prstGeom prst="ellipse">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59"/>
          <p:cNvCxnSpPr/>
          <p:nvPr/>
        </p:nvCxnSpPr>
        <p:spPr>
          <a:xfrm>
            <a:off x="6079844" y="2783066"/>
            <a:ext cx="957956"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3" name="Connecteur droit 62"/>
          <p:cNvCxnSpPr/>
          <p:nvPr/>
        </p:nvCxnSpPr>
        <p:spPr>
          <a:xfrm>
            <a:off x="5339646" y="2783066"/>
            <a:ext cx="554804"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grpSp>
        <p:nvGrpSpPr>
          <p:cNvPr id="64" name="Grouper 63"/>
          <p:cNvGrpSpPr/>
          <p:nvPr/>
        </p:nvGrpSpPr>
        <p:grpSpPr>
          <a:xfrm>
            <a:off x="3926198" y="2492031"/>
            <a:ext cx="1460659" cy="697335"/>
            <a:chOff x="1868127" y="9682342"/>
            <a:chExt cx="1460659" cy="697335"/>
          </a:xfrm>
        </p:grpSpPr>
        <p:sp>
          <p:nvSpPr>
            <p:cNvPr id="65" name="Rectangle à coins arrondis 64"/>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ZoneTexte 65"/>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67" name="Grouper 66"/>
          <p:cNvGrpSpPr/>
          <p:nvPr/>
        </p:nvGrpSpPr>
        <p:grpSpPr>
          <a:xfrm>
            <a:off x="3979373" y="2565051"/>
            <a:ext cx="1460659" cy="697335"/>
            <a:chOff x="1868127" y="9682342"/>
            <a:chExt cx="1460659" cy="697335"/>
          </a:xfrm>
        </p:grpSpPr>
        <p:sp>
          <p:nvSpPr>
            <p:cNvPr id="68" name="Rectangle à coins arrondis 67"/>
            <p:cNvSpPr/>
            <p:nvPr/>
          </p:nvSpPr>
          <p:spPr>
            <a:xfrm>
              <a:off x="1868127" y="9682342"/>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 name="ZoneTexte 68"/>
            <p:cNvSpPr txBox="1"/>
            <p:nvPr/>
          </p:nvSpPr>
          <p:spPr>
            <a:xfrm>
              <a:off x="1875932" y="9732989"/>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a:latin typeface="Verdana"/>
                  <a:cs typeface="Verdana"/>
                </a:rPr>
                <a:t>A</a:t>
              </a:r>
            </a:p>
          </p:txBody>
        </p:sp>
      </p:grpSp>
      <p:grpSp>
        <p:nvGrpSpPr>
          <p:cNvPr id="70" name="Grouper 69"/>
          <p:cNvGrpSpPr/>
          <p:nvPr/>
        </p:nvGrpSpPr>
        <p:grpSpPr>
          <a:xfrm>
            <a:off x="7084599" y="2486182"/>
            <a:ext cx="1460659" cy="697335"/>
            <a:chOff x="7031420" y="2425626"/>
            <a:chExt cx="1460659" cy="697335"/>
          </a:xfrm>
        </p:grpSpPr>
        <p:sp>
          <p:nvSpPr>
            <p:cNvPr id="71" name="Rectangle à coins arrondis 70"/>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 name="ZoneTexte 71"/>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grpSp>
        <p:nvGrpSpPr>
          <p:cNvPr id="73" name="Grouper 72"/>
          <p:cNvGrpSpPr/>
          <p:nvPr/>
        </p:nvGrpSpPr>
        <p:grpSpPr>
          <a:xfrm>
            <a:off x="7137774" y="2552587"/>
            <a:ext cx="1460659" cy="697335"/>
            <a:chOff x="7031420" y="2425626"/>
            <a:chExt cx="1460659" cy="697335"/>
          </a:xfrm>
        </p:grpSpPr>
        <p:sp>
          <p:nvSpPr>
            <p:cNvPr id="74" name="Rectangle à coins arrondis 73"/>
            <p:cNvSpPr/>
            <p:nvPr/>
          </p:nvSpPr>
          <p:spPr>
            <a:xfrm>
              <a:off x="7031420" y="2425626"/>
              <a:ext cx="1460659" cy="697335"/>
            </a:xfrm>
            <a:prstGeom prst="roundRect">
              <a:avLst/>
            </a:prstGeom>
            <a:solidFill>
              <a:schemeClr val="bg1">
                <a:lumMod val="9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 name="ZoneTexte 74"/>
            <p:cNvSpPr txBox="1"/>
            <p:nvPr/>
          </p:nvSpPr>
          <p:spPr>
            <a:xfrm>
              <a:off x="7037800" y="2476273"/>
              <a:ext cx="1452853" cy="600164"/>
            </a:xfrm>
            <a:prstGeom prst="rect">
              <a:avLst/>
            </a:prstGeom>
            <a:noFill/>
          </p:spPr>
          <p:txBody>
            <a:bodyPr wrap="square" rtlCol="0">
              <a:spAutoFit/>
            </a:bodyPr>
            <a:lstStyle/>
            <a:p>
              <a:pPr algn="ctr"/>
              <a:r>
                <a:rPr lang="fr-FR" sz="1500" b="1" dirty="0" smtClean="0">
                  <a:latin typeface="Verdana"/>
                  <a:cs typeface="Verdana"/>
                </a:rPr>
                <a:t>Language</a:t>
              </a:r>
            </a:p>
            <a:p>
              <a:pPr algn="ctr"/>
              <a:r>
                <a:rPr lang="fr-FR" sz="1500" b="1" dirty="0" smtClean="0">
                  <a:latin typeface="Verdana"/>
                  <a:cs typeface="Verdana"/>
                </a:rPr>
                <a:t>Unit </a:t>
              </a:r>
              <a:r>
                <a:rPr lang="fr-FR" sz="1800" b="1" dirty="0" smtClean="0">
                  <a:latin typeface="Verdana"/>
                  <a:cs typeface="Verdana"/>
                </a:rPr>
                <a:t>B</a:t>
              </a:r>
              <a:endParaRPr lang="fr-FR" sz="1800" b="1" dirty="0">
                <a:latin typeface="Verdana"/>
                <a:cs typeface="Verdana"/>
              </a:endParaRPr>
            </a:p>
          </p:txBody>
        </p:sp>
      </p:grpSp>
      <p:sp>
        <p:nvSpPr>
          <p:cNvPr id="76" name="Arc 75"/>
          <p:cNvSpPr/>
          <p:nvPr/>
        </p:nvSpPr>
        <p:spPr>
          <a:xfrm rot="3095232">
            <a:off x="5911047" y="2755769"/>
            <a:ext cx="225006" cy="191703"/>
          </a:xfrm>
          <a:prstGeom prst="arc">
            <a:avLst/>
          </a:prstGeom>
          <a:noFill/>
          <a:ln w="1270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8" name="Ellipse 77"/>
          <p:cNvSpPr/>
          <p:nvPr/>
        </p:nvSpPr>
        <p:spPr>
          <a:xfrm>
            <a:off x="5938546" y="2799118"/>
            <a:ext cx="140004" cy="134998"/>
          </a:xfrm>
          <a:prstGeom prst="ellipse">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80" name="Connecteur droit 79"/>
          <p:cNvCxnSpPr/>
          <p:nvPr/>
        </p:nvCxnSpPr>
        <p:spPr>
          <a:xfrm>
            <a:off x="6123554" y="2866617"/>
            <a:ext cx="957956"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3" name="Connecteur droit 82"/>
          <p:cNvCxnSpPr/>
          <p:nvPr/>
        </p:nvCxnSpPr>
        <p:spPr>
          <a:xfrm>
            <a:off x="5440031" y="2866617"/>
            <a:ext cx="498129"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84" name="Arc 83"/>
          <p:cNvSpPr/>
          <p:nvPr/>
        </p:nvSpPr>
        <p:spPr>
          <a:xfrm rot="3095232">
            <a:off x="5973691" y="2858010"/>
            <a:ext cx="225006" cy="191703"/>
          </a:xfrm>
          <a:prstGeom prst="arc">
            <a:avLst/>
          </a:prstGeom>
          <a:noFill/>
          <a:ln w="1270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6" name="Ellipse 85"/>
          <p:cNvSpPr/>
          <p:nvPr/>
        </p:nvSpPr>
        <p:spPr>
          <a:xfrm>
            <a:off x="6001190" y="2901359"/>
            <a:ext cx="140004" cy="134998"/>
          </a:xfrm>
          <a:prstGeom prst="ellipse">
            <a:avLst/>
          </a:prstGeom>
          <a:solidFill>
            <a:schemeClr val="bg1"/>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88" name="Connecteur droit 87"/>
          <p:cNvCxnSpPr/>
          <p:nvPr/>
        </p:nvCxnSpPr>
        <p:spPr>
          <a:xfrm>
            <a:off x="6186198" y="2968858"/>
            <a:ext cx="957956"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1" name="Connecteur droit 90"/>
          <p:cNvCxnSpPr/>
          <p:nvPr/>
        </p:nvCxnSpPr>
        <p:spPr>
          <a:xfrm>
            <a:off x="5446000" y="2968858"/>
            <a:ext cx="554804" cy="0"/>
          </a:xfrm>
          <a:prstGeom prst="line">
            <a:avLst/>
          </a:prstGeom>
          <a:ln w="127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59" name="ZoneTexte 5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23</a:t>
            </a:r>
            <a:endParaRPr lang="fr-FR" sz="1500" b="1" dirty="0">
              <a:latin typeface="Verdana"/>
              <a:cs typeface="Verdana"/>
            </a:endParaRPr>
          </a:p>
        </p:txBody>
      </p:sp>
    </p:spTree>
    <p:extLst>
      <p:ext uri="{BB962C8B-B14F-4D97-AF65-F5344CB8AC3E}">
        <p14:creationId xmlns:p14="http://schemas.microsoft.com/office/powerpoint/2010/main" val="27823223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Rectangle 476"/>
          <p:cNvSpPr/>
          <p:nvPr/>
        </p:nvSpPr>
        <p:spPr>
          <a:xfrm>
            <a:off x="528834" y="4420301"/>
            <a:ext cx="8030963" cy="2200366"/>
          </a:xfrm>
          <a:prstGeom prst="rect">
            <a:avLst/>
          </a:prstGeom>
          <a:solidFill>
            <a:schemeClr val="accent6">
              <a:lumMod val="75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a:solidFill>
                  <a:srgbClr val="FF0000"/>
                </a:solidFill>
                <a:latin typeface="Verdana"/>
                <a:cs typeface="Verdana"/>
              </a:rPr>
              <a:t>Limitations</a:t>
            </a:r>
            <a:r>
              <a:rPr lang="en-US" sz="3000" b="1" dirty="0">
                <a:latin typeface="Verdana"/>
                <a:cs typeface="Verdana"/>
              </a:rPr>
              <a:t> &amp; </a:t>
            </a:r>
            <a:r>
              <a:rPr lang="en-US" sz="3000" b="1" dirty="0" smtClean="0">
                <a:latin typeface="Verdana"/>
                <a:cs typeface="Verdana"/>
              </a:rPr>
              <a:t>Contributions</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70" name="Rectangle 169"/>
          <p:cNvSpPr/>
          <p:nvPr/>
        </p:nvSpPr>
        <p:spPr>
          <a:xfrm>
            <a:off x="5646751" y="1728442"/>
            <a:ext cx="2913046" cy="2171860"/>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ZoneTexte 170"/>
          <p:cNvSpPr txBox="1"/>
          <p:nvPr/>
        </p:nvSpPr>
        <p:spPr>
          <a:xfrm>
            <a:off x="5227367" y="3471581"/>
            <a:ext cx="2835205" cy="600164"/>
          </a:xfrm>
          <a:prstGeom prst="rect">
            <a:avLst/>
          </a:prstGeom>
          <a:noFill/>
        </p:spPr>
        <p:txBody>
          <a:bodyPr wrap="square" rtlCol="0">
            <a:spAutoFit/>
          </a:bodyPr>
          <a:lstStyle/>
          <a:p>
            <a:pPr algn="ctr"/>
            <a:r>
              <a:rPr lang="en-US" sz="1500" b="1" dirty="0" smtClean="0">
                <a:latin typeface="Verdana"/>
                <a:cs typeface="Verdana"/>
              </a:rPr>
              <a:t>Variability Models &amp; </a:t>
            </a:r>
          </a:p>
          <a:p>
            <a:pPr algn="ctr"/>
            <a:r>
              <a:rPr lang="en-US" b="1" dirty="0" smtClean="0">
                <a:solidFill>
                  <a:srgbClr val="008000"/>
                </a:solidFill>
                <a:latin typeface="Verdana"/>
                <a:cs typeface="Verdana"/>
              </a:rPr>
              <a:t>Configuration</a:t>
            </a:r>
            <a:endParaRPr lang="en-US" b="1" dirty="0">
              <a:solidFill>
                <a:srgbClr val="008000"/>
              </a:solidFill>
              <a:latin typeface="Verdana"/>
              <a:cs typeface="Verdana"/>
            </a:endParaRPr>
          </a:p>
        </p:txBody>
      </p:sp>
      <p:cxnSp>
        <p:nvCxnSpPr>
          <p:cNvPr id="172" name="Connecteur droit 171"/>
          <p:cNvCxnSpPr>
            <a:stCxn id="175" idx="2"/>
          </p:cNvCxnSpPr>
          <p:nvPr/>
        </p:nvCxnSpPr>
        <p:spPr>
          <a:xfrm flipH="1">
            <a:off x="6475975" y="223064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p:cNvCxnSpPr>
            <a:stCxn id="175" idx="2"/>
          </p:cNvCxnSpPr>
          <p:nvPr/>
        </p:nvCxnSpPr>
        <p:spPr>
          <a:xfrm>
            <a:off x="7077341" y="223064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4" name="Grouper 173"/>
          <p:cNvGrpSpPr/>
          <p:nvPr/>
        </p:nvGrpSpPr>
        <p:grpSpPr>
          <a:xfrm>
            <a:off x="6742821" y="2052113"/>
            <a:ext cx="673796" cy="200055"/>
            <a:chOff x="5884410" y="1296049"/>
            <a:chExt cx="673796" cy="200055"/>
          </a:xfrm>
        </p:grpSpPr>
        <p:sp>
          <p:nvSpPr>
            <p:cNvPr id="175" name="Rectangle 17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77" name="Grouper 176"/>
          <p:cNvGrpSpPr/>
          <p:nvPr/>
        </p:nvGrpSpPr>
        <p:grpSpPr>
          <a:xfrm>
            <a:off x="6139077" y="2354506"/>
            <a:ext cx="673796" cy="200055"/>
            <a:chOff x="5884410" y="1296049"/>
            <a:chExt cx="673796" cy="200055"/>
          </a:xfrm>
        </p:grpSpPr>
        <p:sp>
          <p:nvSpPr>
            <p:cNvPr id="178" name="Rectangle 17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9" name="ZoneTexte 17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0" name="Grouper 179"/>
          <p:cNvGrpSpPr/>
          <p:nvPr/>
        </p:nvGrpSpPr>
        <p:grpSpPr>
          <a:xfrm>
            <a:off x="7449916" y="2371313"/>
            <a:ext cx="673796" cy="200055"/>
            <a:chOff x="5884410" y="1296049"/>
            <a:chExt cx="673796" cy="200055"/>
          </a:xfrm>
        </p:grpSpPr>
        <p:sp>
          <p:nvSpPr>
            <p:cNvPr id="181" name="Rectangle 18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3" name="Grouper 182"/>
          <p:cNvGrpSpPr/>
          <p:nvPr/>
        </p:nvGrpSpPr>
        <p:grpSpPr>
          <a:xfrm>
            <a:off x="5906862" y="2533041"/>
            <a:ext cx="1179170" cy="316701"/>
            <a:chOff x="5110120" y="2054903"/>
            <a:chExt cx="1179170" cy="316701"/>
          </a:xfrm>
        </p:grpSpPr>
        <p:cxnSp>
          <p:nvCxnSpPr>
            <p:cNvPr id="184" name="Connecteur droit 183"/>
            <p:cNvCxnSpPr>
              <a:endCxn id="19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Connecteur droit 18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Connecteur droit 18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87" name="Grouper 186"/>
            <p:cNvGrpSpPr/>
            <p:nvPr/>
          </p:nvGrpSpPr>
          <p:grpSpPr>
            <a:xfrm>
              <a:off x="5110120" y="2169338"/>
              <a:ext cx="424585" cy="200055"/>
              <a:chOff x="5110120" y="2169338"/>
              <a:chExt cx="424585" cy="200055"/>
            </a:xfrm>
          </p:grpSpPr>
          <p:sp>
            <p:nvSpPr>
              <p:cNvPr id="194" name="Rectangle 1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5" name="ZoneTexte 19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8" name="Grouper 187"/>
            <p:cNvGrpSpPr/>
            <p:nvPr/>
          </p:nvGrpSpPr>
          <p:grpSpPr>
            <a:xfrm>
              <a:off x="5487067" y="2171549"/>
              <a:ext cx="424585" cy="200055"/>
              <a:chOff x="5110120" y="2169338"/>
              <a:chExt cx="424585" cy="200055"/>
            </a:xfrm>
          </p:grpSpPr>
          <p:sp>
            <p:nvSpPr>
              <p:cNvPr id="192" name="Rectangle 19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3" name="ZoneTexte 19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9" name="Grouper 188"/>
            <p:cNvGrpSpPr/>
            <p:nvPr/>
          </p:nvGrpSpPr>
          <p:grpSpPr>
            <a:xfrm>
              <a:off x="5864705" y="2169197"/>
              <a:ext cx="424585" cy="200055"/>
              <a:chOff x="5110120" y="2169338"/>
              <a:chExt cx="424585" cy="200055"/>
            </a:xfrm>
          </p:grpSpPr>
          <p:sp>
            <p:nvSpPr>
              <p:cNvPr id="190" name="Rectangle 18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1" name="ZoneTexte 19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96" name="Grouper 195"/>
          <p:cNvGrpSpPr/>
          <p:nvPr/>
        </p:nvGrpSpPr>
        <p:grpSpPr>
          <a:xfrm>
            <a:off x="7238432" y="2549848"/>
            <a:ext cx="1179170" cy="316701"/>
            <a:chOff x="5110120" y="2054903"/>
            <a:chExt cx="1179170" cy="316701"/>
          </a:xfrm>
        </p:grpSpPr>
        <p:cxnSp>
          <p:nvCxnSpPr>
            <p:cNvPr id="197" name="Connecteur droit 196"/>
            <p:cNvCxnSpPr>
              <a:endCxn id="2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Connecteur droit 1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Connecteur droit 1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00" name="Grouper 199"/>
            <p:cNvGrpSpPr/>
            <p:nvPr/>
          </p:nvGrpSpPr>
          <p:grpSpPr>
            <a:xfrm>
              <a:off x="5110120" y="2169338"/>
              <a:ext cx="424585" cy="200055"/>
              <a:chOff x="5110120" y="2169338"/>
              <a:chExt cx="424585" cy="200055"/>
            </a:xfrm>
          </p:grpSpPr>
          <p:sp>
            <p:nvSpPr>
              <p:cNvPr id="207" name="Rectangle 2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1" name="Grouper 200"/>
            <p:cNvGrpSpPr/>
            <p:nvPr/>
          </p:nvGrpSpPr>
          <p:grpSpPr>
            <a:xfrm>
              <a:off x="5487067" y="2171549"/>
              <a:ext cx="424585" cy="200055"/>
              <a:chOff x="5110120" y="2169338"/>
              <a:chExt cx="424585" cy="200055"/>
            </a:xfrm>
          </p:grpSpPr>
          <p:sp>
            <p:nvSpPr>
              <p:cNvPr id="205" name="Rectangle 2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2" name="Grouper 201"/>
            <p:cNvGrpSpPr/>
            <p:nvPr/>
          </p:nvGrpSpPr>
          <p:grpSpPr>
            <a:xfrm>
              <a:off x="5864705" y="2169197"/>
              <a:ext cx="424585" cy="200055"/>
              <a:chOff x="5110120" y="2169338"/>
              <a:chExt cx="424585" cy="200055"/>
            </a:xfrm>
          </p:grpSpPr>
          <p:sp>
            <p:nvSpPr>
              <p:cNvPr id="203" name="Rectangle 2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09" name="Connecteur droit 208"/>
          <p:cNvCxnSpPr>
            <a:stCxn id="212" idx="2"/>
          </p:cNvCxnSpPr>
          <p:nvPr/>
        </p:nvCxnSpPr>
        <p:spPr>
          <a:xfrm flipH="1">
            <a:off x="6507947" y="226262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Connecteur droit 209"/>
          <p:cNvCxnSpPr>
            <a:stCxn id="212" idx="2"/>
          </p:cNvCxnSpPr>
          <p:nvPr/>
        </p:nvCxnSpPr>
        <p:spPr>
          <a:xfrm>
            <a:off x="7109313" y="226262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1" name="Grouper 210"/>
          <p:cNvGrpSpPr/>
          <p:nvPr/>
        </p:nvGrpSpPr>
        <p:grpSpPr>
          <a:xfrm>
            <a:off x="6774793" y="2084085"/>
            <a:ext cx="673796" cy="200055"/>
            <a:chOff x="5884410" y="1296049"/>
            <a:chExt cx="673796" cy="200055"/>
          </a:xfrm>
        </p:grpSpPr>
        <p:sp>
          <p:nvSpPr>
            <p:cNvPr id="212" name="Rectangle 2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3" name="ZoneTexte 212"/>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4" name="Grouper 213"/>
          <p:cNvGrpSpPr/>
          <p:nvPr/>
        </p:nvGrpSpPr>
        <p:grpSpPr>
          <a:xfrm>
            <a:off x="6171049" y="2386478"/>
            <a:ext cx="673796" cy="200055"/>
            <a:chOff x="5884410" y="1296049"/>
            <a:chExt cx="673796" cy="200055"/>
          </a:xfrm>
        </p:grpSpPr>
        <p:sp>
          <p:nvSpPr>
            <p:cNvPr id="215" name="Rectangle 21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7" name="Grouper 216"/>
          <p:cNvGrpSpPr/>
          <p:nvPr/>
        </p:nvGrpSpPr>
        <p:grpSpPr>
          <a:xfrm>
            <a:off x="7481888" y="2403285"/>
            <a:ext cx="673796" cy="200055"/>
            <a:chOff x="5884410" y="1296049"/>
            <a:chExt cx="673796" cy="200055"/>
          </a:xfrm>
        </p:grpSpPr>
        <p:sp>
          <p:nvSpPr>
            <p:cNvPr id="218" name="Rectangle 21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ZoneTexte 21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0" name="Grouper 219"/>
          <p:cNvGrpSpPr/>
          <p:nvPr/>
        </p:nvGrpSpPr>
        <p:grpSpPr>
          <a:xfrm>
            <a:off x="5938834" y="2565013"/>
            <a:ext cx="1179170" cy="316701"/>
            <a:chOff x="5110120" y="2054903"/>
            <a:chExt cx="1179170" cy="316701"/>
          </a:xfrm>
        </p:grpSpPr>
        <p:cxnSp>
          <p:nvCxnSpPr>
            <p:cNvPr id="221" name="Connecteur droit 220"/>
            <p:cNvCxnSpPr>
              <a:endCxn id="23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Connecteur droit 22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Connecteur droit 22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24" name="Grouper 223"/>
            <p:cNvGrpSpPr/>
            <p:nvPr/>
          </p:nvGrpSpPr>
          <p:grpSpPr>
            <a:xfrm>
              <a:off x="5110120" y="2169338"/>
              <a:ext cx="424585" cy="200055"/>
              <a:chOff x="5110120" y="2169338"/>
              <a:chExt cx="424585" cy="200055"/>
            </a:xfrm>
          </p:grpSpPr>
          <p:sp>
            <p:nvSpPr>
              <p:cNvPr id="231" name="Rectangle 23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5" name="Grouper 224"/>
            <p:cNvGrpSpPr/>
            <p:nvPr/>
          </p:nvGrpSpPr>
          <p:grpSpPr>
            <a:xfrm>
              <a:off x="5487067" y="2171549"/>
              <a:ext cx="424585" cy="200055"/>
              <a:chOff x="5110120" y="2169338"/>
              <a:chExt cx="424585" cy="200055"/>
            </a:xfrm>
          </p:grpSpPr>
          <p:sp>
            <p:nvSpPr>
              <p:cNvPr id="229" name="Rectangle 22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6" name="Grouper 225"/>
            <p:cNvGrpSpPr/>
            <p:nvPr/>
          </p:nvGrpSpPr>
          <p:grpSpPr>
            <a:xfrm>
              <a:off x="5864705" y="2169197"/>
              <a:ext cx="424585" cy="200055"/>
              <a:chOff x="5110120" y="2169338"/>
              <a:chExt cx="424585" cy="200055"/>
            </a:xfrm>
          </p:grpSpPr>
          <p:sp>
            <p:nvSpPr>
              <p:cNvPr id="227" name="Rectangle 22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233" name="Grouper 232"/>
          <p:cNvGrpSpPr/>
          <p:nvPr/>
        </p:nvGrpSpPr>
        <p:grpSpPr>
          <a:xfrm>
            <a:off x="7270404" y="2581820"/>
            <a:ext cx="1179170" cy="316701"/>
            <a:chOff x="5110120" y="2054903"/>
            <a:chExt cx="1179170" cy="316701"/>
          </a:xfrm>
        </p:grpSpPr>
        <p:cxnSp>
          <p:nvCxnSpPr>
            <p:cNvPr id="234" name="Connecteur droit 233"/>
            <p:cNvCxnSpPr>
              <a:endCxn id="2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5" name="Connecteur droit 2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6" name="Connecteur droit 2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7" name="Grouper 236"/>
            <p:cNvGrpSpPr/>
            <p:nvPr/>
          </p:nvGrpSpPr>
          <p:grpSpPr>
            <a:xfrm>
              <a:off x="5110120" y="2169338"/>
              <a:ext cx="424585" cy="200055"/>
              <a:chOff x="5110120" y="2169338"/>
              <a:chExt cx="424585" cy="200055"/>
            </a:xfrm>
          </p:grpSpPr>
          <p:sp>
            <p:nvSpPr>
              <p:cNvPr id="244" name="Rectangle 2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ZoneTexte 24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8" name="Grouper 237"/>
            <p:cNvGrpSpPr/>
            <p:nvPr/>
          </p:nvGrpSpPr>
          <p:grpSpPr>
            <a:xfrm>
              <a:off x="5487067" y="2171549"/>
              <a:ext cx="424585" cy="200055"/>
              <a:chOff x="5110120" y="2169338"/>
              <a:chExt cx="424585" cy="200055"/>
            </a:xfrm>
          </p:grpSpPr>
          <p:sp>
            <p:nvSpPr>
              <p:cNvPr id="242" name="Rectangle 2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3" name="ZoneTexte 24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9" name="Grouper 238"/>
            <p:cNvGrpSpPr/>
            <p:nvPr/>
          </p:nvGrpSpPr>
          <p:grpSpPr>
            <a:xfrm>
              <a:off x="5864705" y="2169197"/>
              <a:ext cx="424585" cy="200055"/>
              <a:chOff x="5110120" y="2169338"/>
              <a:chExt cx="424585" cy="200055"/>
            </a:xfrm>
          </p:grpSpPr>
          <p:sp>
            <p:nvSpPr>
              <p:cNvPr id="240" name="Rectangle 2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1" name="ZoneTexte 24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46" name="Connecteur droit 245"/>
          <p:cNvCxnSpPr>
            <a:stCxn id="249" idx="2"/>
          </p:cNvCxnSpPr>
          <p:nvPr/>
        </p:nvCxnSpPr>
        <p:spPr>
          <a:xfrm flipH="1">
            <a:off x="6548530" y="230451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7" name="Connecteur droit 246"/>
          <p:cNvCxnSpPr>
            <a:stCxn id="249" idx="2"/>
          </p:cNvCxnSpPr>
          <p:nvPr/>
        </p:nvCxnSpPr>
        <p:spPr>
          <a:xfrm>
            <a:off x="7149896" y="230451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48" name="Grouper 247"/>
          <p:cNvGrpSpPr/>
          <p:nvPr/>
        </p:nvGrpSpPr>
        <p:grpSpPr>
          <a:xfrm>
            <a:off x="6815376" y="2125978"/>
            <a:ext cx="673796" cy="200055"/>
            <a:chOff x="5884410" y="1296049"/>
            <a:chExt cx="673796" cy="200055"/>
          </a:xfrm>
        </p:grpSpPr>
        <p:sp>
          <p:nvSpPr>
            <p:cNvPr id="249" name="Rectangle 24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0" name="ZoneTexte 249"/>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251" name="Grouper 250"/>
          <p:cNvGrpSpPr/>
          <p:nvPr/>
        </p:nvGrpSpPr>
        <p:grpSpPr>
          <a:xfrm>
            <a:off x="6211632" y="2428371"/>
            <a:ext cx="673796" cy="200055"/>
            <a:chOff x="5884410" y="1296049"/>
            <a:chExt cx="673796" cy="200055"/>
          </a:xfrm>
        </p:grpSpPr>
        <p:sp>
          <p:nvSpPr>
            <p:cNvPr id="252" name="Rectangle 2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ZoneTexte 25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4" name="Grouper 253"/>
          <p:cNvGrpSpPr/>
          <p:nvPr/>
        </p:nvGrpSpPr>
        <p:grpSpPr>
          <a:xfrm>
            <a:off x="7522471" y="2445178"/>
            <a:ext cx="673796" cy="200055"/>
            <a:chOff x="5884410" y="1296049"/>
            <a:chExt cx="673796" cy="200055"/>
          </a:xfrm>
        </p:grpSpPr>
        <p:sp>
          <p:nvSpPr>
            <p:cNvPr id="255" name="Rectangle 2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6" name="ZoneTexte 2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7" name="Grouper 256"/>
          <p:cNvGrpSpPr/>
          <p:nvPr/>
        </p:nvGrpSpPr>
        <p:grpSpPr>
          <a:xfrm>
            <a:off x="5979417" y="2606906"/>
            <a:ext cx="1179170" cy="316701"/>
            <a:chOff x="5110120" y="2054903"/>
            <a:chExt cx="1179170" cy="316701"/>
          </a:xfrm>
        </p:grpSpPr>
        <p:cxnSp>
          <p:nvCxnSpPr>
            <p:cNvPr id="258" name="Connecteur droit 257"/>
            <p:cNvCxnSpPr>
              <a:endCxn id="26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9" name="Connecteur droit 25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0" name="Connecteur droit 259"/>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61" name="Grouper 260"/>
            <p:cNvGrpSpPr/>
            <p:nvPr/>
          </p:nvGrpSpPr>
          <p:grpSpPr>
            <a:xfrm>
              <a:off x="5110120" y="2169338"/>
              <a:ext cx="424585" cy="200055"/>
              <a:chOff x="5110120" y="2169338"/>
              <a:chExt cx="424585" cy="200055"/>
            </a:xfrm>
          </p:grpSpPr>
          <p:sp>
            <p:nvSpPr>
              <p:cNvPr id="268" name="Rectangle 2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9" name="ZoneTexte 26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2" name="Grouper 261"/>
            <p:cNvGrpSpPr/>
            <p:nvPr/>
          </p:nvGrpSpPr>
          <p:grpSpPr>
            <a:xfrm>
              <a:off x="5487067" y="2171549"/>
              <a:ext cx="424585" cy="200055"/>
              <a:chOff x="5110120" y="2169338"/>
              <a:chExt cx="424585" cy="200055"/>
            </a:xfrm>
          </p:grpSpPr>
          <p:sp>
            <p:nvSpPr>
              <p:cNvPr id="266" name="Rectangle 2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7" name="ZoneTexte 26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3" name="Grouper 262"/>
            <p:cNvGrpSpPr/>
            <p:nvPr/>
          </p:nvGrpSpPr>
          <p:grpSpPr>
            <a:xfrm>
              <a:off x="5864705" y="2169197"/>
              <a:ext cx="424585" cy="200055"/>
              <a:chOff x="5110120" y="2169338"/>
              <a:chExt cx="424585" cy="200055"/>
            </a:xfrm>
          </p:grpSpPr>
          <p:sp>
            <p:nvSpPr>
              <p:cNvPr id="264" name="Rectangle 26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5" name="ZoneTexte 26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270" name="Grouper 269"/>
          <p:cNvGrpSpPr/>
          <p:nvPr/>
        </p:nvGrpSpPr>
        <p:grpSpPr>
          <a:xfrm>
            <a:off x="7310987" y="2623713"/>
            <a:ext cx="1179170" cy="316701"/>
            <a:chOff x="5110120" y="2054903"/>
            <a:chExt cx="1179170" cy="316701"/>
          </a:xfrm>
        </p:grpSpPr>
        <p:cxnSp>
          <p:nvCxnSpPr>
            <p:cNvPr id="271" name="Connecteur droit 270"/>
            <p:cNvCxnSpPr>
              <a:endCxn id="28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2" name="Connecteur droit 27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3" name="Connecteur droit 27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74" name="Grouper 273"/>
            <p:cNvGrpSpPr/>
            <p:nvPr/>
          </p:nvGrpSpPr>
          <p:grpSpPr>
            <a:xfrm>
              <a:off x="5110120" y="2169338"/>
              <a:ext cx="424585" cy="200055"/>
              <a:chOff x="5110120" y="2169338"/>
              <a:chExt cx="424585" cy="200055"/>
            </a:xfrm>
          </p:grpSpPr>
          <p:sp>
            <p:nvSpPr>
              <p:cNvPr id="281" name="Rectangle 2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2" name="ZoneTexte 28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5" name="Grouper 274"/>
            <p:cNvGrpSpPr/>
            <p:nvPr/>
          </p:nvGrpSpPr>
          <p:grpSpPr>
            <a:xfrm>
              <a:off x="5487067" y="2171549"/>
              <a:ext cx="424585" cy="200055"/>
              <a:chOff x="5110120" y="2169338"/>
              <a:chExt cx="424585" cy="200055"/>
            </a:xfrm>
          </p:grpSpPr>
          <p:sp>
            <p:nvSpPr>
              <p:cNvPr id="279" name="Rectangle 2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0" name="ZoneTexte 27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6" name="Grouper 275"/>
            <p:cNvGrpSpPr/>
            <p:nvPr/>
          </p:nvGrpSpPr>
          <p:grpSpPr>
            <a:xfrm>
              <a:off x="5864705" y="2169197"/>
              <a:ext cx="424585" cy="200055"/>
              <a:chOff x="5110120" y="2169338"/>
              <a:chExt cx="424585" cy="200055"/>
            </a:xfrm>
          </p:grpSpPr>
          <p:sp>
            <p:nvSpPr>
              <p:cNvPr id="277" name="Rectangle 2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8" name="ZoneTexte 2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283" name="Image 282"/>
          <p:cNvPicPr>
            <a:picLocks noChangeAspect="1"/>
          </p:cNvPicPr>
          <p:nvPr/>
        </p:nvPicPr>
        <p:blipFill>
          <a:blip r:embed="rId3"/>
          <a:stretch>
            <a:fillRect/>
          </a:stretch>
        </p:blipFill>
        <p:spPr>
          <a:xfrm>
            <a:off x="8299395" y="2534501"/>
            <a:ext cx="294043" cy="338492"/>
          </a:xfrm>
          <a:prstGeom prst="rect">
            <a:avLst/>
          </a:prstGeom>
        </p:spPr>
      </p:pic>
      <p:pic>
        <p:nvPicPr>
          <p:cNvPr id="284" name="Image 283"/>
          <p:cNvPicPr>
            <a:picLocks noChangeAspect="1"/>
          </p:cNvPicPr>
          <p:nvPr/>
        </p:nvPicPr>
        <p:blipFill>
          <a:blip r:embed="rId3"/>
          <a:stretch>
            <a:fillRect/>
          </a:stretch>
        </p:blipFill>
        <p:spPr>
          <a:xfrm>
            <a:off x="7828926" y="2533217"/>
            <a:ext cx="294043" cy="338492"/>
          </a:xfrm>
          <a:prstGeom prst="rect">
            <a:avLst/>
          </a:prstGeom>
        </p:spPr>
      </p:pic>
      <p:pic>
        <p:nvPicPr>
          <p:cNvPr id="285" name="Image 284"/>
          <p:cNvPicPr>
            <a:picLocks noChangeAspect="1"/>
          </p:cNvPicPr>
          <p:nvPr/>
        </p:nvPicPr>
        <p:blipFill>
          <a:blip r:embed="rId3"/>
          <a:stretch>
            <a:fillRect/>
          </a:stretch>
        </p:blipFill>
        <p:spPr>
          <a:xfrm>
            <a:off x="6090089" y="2521227"/>
            <a:ext cx="294043" cy="338492"/>
          </a:xfrm>
          <a:prstGeom prst="rect">
            <a:avLst/>
          </a:prstGeom>
        </p:spPr>
      </p:pic>
      <p:pic>
        <p:nvPicPr>
          <p:cNvPr id="286" name="Image 285"/>
          <p:cNvPicPr>
            <a:picLocks noChangeAspect="1"/>
          </p:cNvPicPr>
          <p:nvPr/>
        </p:nvPicPr>
        <p:blipFill>
          <a:blip r:embed="rId3"/>
          <a:stretch>
            <a:fillRect/>
          </a:stretch>
        </p:blipFill>
        <p:spPr>
          <a:xfrm>
            <a:off x="6844845" y="2521227"/>
            <a:ext cx="294043" cy="338492"/>
          </a:xfrm>
          <a:prstGeom prst="rect">
            <a:avLst/>
          </a:prstGeom>
        </p:spPr>
      </p:pic>
      <p:pic>
        <p:nvPicPr>
          <p:cNvPr id="287" name="Image 286"/>
          <p:cNvPicPr>
            <a:picLocks noChangeAspect="1"/>
          </p:cNvPicPr>
          <p:nvPr/>
        </p:nvPicPr>
        <p:blipFill>
          <a:blip r:embed="rId3"/>
          <a:stretch>
            <a:fillRect/>
          </a:stretch>
        </p:blipFill>
        <p:spPr>
          <a:xfrm>
            <a:off x="7860394" y="2182178"/>
            <a:ext cx="294043" cy="338492"/>
          </a:xfrm>
          <a:prstGeom prst="rect">
            <a:avLst/>
          </a:prstGeom>
        </p:spPr>
      </p:pic>
      <p:pic>
        <p:nvPicPr>
          <p:cNvPr id="288" name="Image 287"/>
          <p:cNvPicPr>
            <a:picLocks noChangeAspect="1"/>
          </p:cNvPicPr>
          <p:nvPr/>
        </p:nvPicPr>
        <p:blipFill>
          <a:blip r:embed="rId3"/>
          <a:stretch>
            <a:fillRect/>
          </a:stretch>
        </p:blipFill>
        <p:spPr>
          <a:xfrm>
            <a:off x="6403168" y="2148899"/>
            <a:ext cx="294043" cy="338492"/>
          </a:xfrm>
          <a:prstGeom prst="rect">
            <a:avLst/>
          </a:prstGeom>
        </p:spPr>
      </p:pic>
      <p:sp>
        <p:nvSpPr>
          <p:cNvPr id="292" name="Forme libre 291"/>
          <p:cNvSpPr/>
          <p:nvPr/>
        </p:nvSpPr>
        <p:spPr>
          <a:xfrm>
            <a:off x="1906957" y="2252168"/>
            <a:ext cx="4381611" cy="332648"/>
          </a:xfrm>
          <a:custGeom>
            <a:avLst/>
            <a:gdLst>
              <a:gd name="connsiteX0" fmla="*/ 0 w 8027003"/>
              <a:gd name="connsiteY0" fmla="*/ 667608 h 667608"/>
              <a:gd name="connsiteX1" fmla="*/ 4303262 w 8027003"/>
              <a:gd name="connsiteY1" fmla="*/ 1779 h 667608"/>
              <a:gd name="connsiteX2" fmla="*/ 8027003 w 8027003"/>
              <a:gd name="connsiteY2" fmla="*/ 457995 h 667608"/>
            </a:gdLst>
            <a:ahLst/>
            <a:cxnLst>
              <a:cxn ang="0">
                <a:pos x="connsiteX0" y="connsiteY0"/>
              </a:cxn>
              <a:cxn ang="0">
                <a:pos x="connsiteX1" y="connsiteY1"/>
              </a:cxn>
              <a:cxn ang="0">
                <a:pos x="connsiteX2" y="connsiteY2"/>
              </a:cxn>
            </a:cxnLst>
            <a:rect l="l" t="t" r="r" b="b"/>
            <a:pathLst>
              <a:path w="8027003" h="667608">
                <a:moveTo>
                  <a:pt x="0" y="667608"/>
                </a:moveTo>
                <a:cubicBezTo>
                  <a:pt x="1482714" y="352161"/>
                  <a:pt x="2965428" y="36714"/>
                  <a:pt x="4303262" y="1779"/>
                </a:cubicBezTo>
                <a:cubicBezTo>
                  <a:pt x="5641096" y="-33157"/>
                  <a:pt x="8027003" y="457995"/>
                  <a:pt x="8027003" y="457995"/>
                </a:cubicBezTo>
              </a:path>
            </a:pathLst>
          </a:custGeom>
          <a:ln w="9525" cmpd="sng">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4" name="Ellipse 143"/>
          <p:cNvSpPr/>
          <p:nvPr/>
        </p:nvSpPr>
        <p:spPr>
          <a:xfrm>
            <a:off x="5462076" y="3731855"/>
            <a:ext cx="2331690" cy="359574"/>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7" name="ZoneTexte 136"/>
          <p:cNvSpPr txBox="1"/>
          <p:nvPr/>
        </p:nvSpPr>
        <p:spPr>
          <a:xfrm>
            <a:off x="2818621" y="2373403"/>
            <a:ext cx="3161679"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Multi-dimensional &amp; staged </a:t>
            </a:r>
          </a:p>
          <a:p>
            <a:pPr algn="ctr"/>
            <a:r>
              <a:rPr lang="en-US" sz="1200" b="1" dirty="0" smtClean="0">
                <a:solidFill>
                  <a:srgbClr val="FF0000"/>
                </a:solidFill>
                <a:latin typeface="Verdana"/>
                <a:cs typeface="Verdana"/>
              </a:rPr>
              <a:t>variability modeling</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(2)</a:t>
            </a:r>
          </a:p>
        </p:txBody>
      </p:sp>
      <p:sp>
        <p:nvSpPr>
          <p:cNvPr id="138"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9"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1"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3"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7"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1"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 name="Grouper 2"/>
          <p:cNvGrpSpPr/>
          <p:nvPr/>
        </p:nvGrpSpPr>
        <p:grpSpPr>
          <a:xfrm>
            <a:off x="711968" y="5169181"/>
            <a:ext cx="2450880" cy="816064"/>
            <a:chOff x="2768007" y="4681855"/>
            <a:chExt cx="2450880" cy="816064"/>
          </a:xfrm>
        </p:grpSpPr>
        <p:cxnSp>
          <p:nvCxnSpPr>
            <p:cNvPr id="349" name="Connecteur droit 348"/>
            <p:cNvCxnSpPr>
              <a:stCxn id="352"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0" name="Connecteur droit 349"/>
            <p:cNvCxnSpPr>
              <a:stCxn id="352"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51" name="Grouper 350"/>
            <p:cNvGrpSpPr/>
            <p:nvPr/>
          </p:nvGrpSpPr>
          <p:grpSpPr>
            <a:xfrm>
              <a:off x="3532095" y="4681855"/>
              <a:ext cx="800405" cy="200055"/>
              <a:chOff x="5832215" y="1296049"/>
              <a:chExt cx="800405" cy="200055"/>
            </a:xfrm>
          </p:grpSpPr>
          <p:sp>
            <p:nvSpPr>
              <p:cNvPr id="352" name="Rectangle 3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3" name="ZoneTexte 352"/>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Concrete S.</a:t>
                </a:r>
                <a:endParaRPr lang="fr-FR" sz="700" b="1" dirty="0">
                  <a:latin typeface="Verdana"/>
                  <a:cs typeface="Verdana"/>
                </a:endParaRPr>
              </a:p>
            </p:txBody>
          </p:sp>
        </p:grpSp>
        <p:grpSp>
          <p:nvGrpSpPr>
            <p:cNvPr id="354" name="Grouper 353"/>
            <p:cNvGrpSpPr/>
            <p:nvPr/>
          </p:nvGrpSpPr>
          <p:grpSpPr>
            <a:xfrm>
              <a:off x="3003326" y="4974208"/>
              <a:ext cx="673796" cy="200055"/>
              <a:chOff x="5884410" y="1296049"/>
              <a:chExt cx="673796" cy="200055"/>
            </a:xfrm>
          </p:grpSpPr>
          <p:sp>
            <p:nvSpPr>
              <p:cNvPr id="355" name="Rectangle 3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6" name="ZoneTexte 3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357" name="Grouper 356"/>
            <p:cNvGrpSpPr/>
            <p:nvPr/>
          </p:nvGrpSpPr>
          <p:grpSpPr>
            <a:xfrm>
              <a:off x="4251201" y="5002683"/>
              <a:ext cx="673796" cy="200055"/>
              <a:chOff x="5884410" y="1296049"/>
              <a:chExt cx="673796" cy="200055"/>
            </a:xfrm>
          </p:grpSpPr>
          <p:sp>
            <p:nvSpPr>
              <p:cNvPr id="358" name="Rectangle 35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9" name="ZoneTexte 358"/>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360" name="Grouper 359"/>
            <p:cNvGrpSpPr/>
            <p:nvPr/>
          </p:nvGrpSpPr>
          <p:grpSpPr>
            <a:xfrm>
              <a:off x="2768007" y="5151483"/>
              <a:ext cx="1179170" cy="316701"/>
              <a:chOff x="5110120" y="2054903"/>
              <a:chExt cx="1179170" cy="316701"/>
            </a:xfrm>
          </p:grpSpPr>
          <p:cxnSp>
            <p:nvCxnSpPr>
              <p:cNvPr id="361" name="Connecteur droit 360"/>
              <p:cNvCxnSpPr>
                <a:endCxn id="37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2" name="Connecteur droit 36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3" name="Connecteur droit 36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64" name="Grouper 363"/>
              <p:cNvGrpSpPr/>
              <p:nvPr/>
            </p:nvGrpSpPr>
            <p:grpSpPr>
              <a:xfrm>
                <a:off x="5110120" y="2169338"/>
                <a:ext cx="424585" cy="200055"/>
                <a:chOff x="5110120" y="2169338"/>
                <a:chExt cx="424585" cy="200055"/>
              </a:xfrm>
            </p:grpSpPr>
            <p:sp>
              <p:nvSpPr>
                <p:cNvPr id="371" name="Rectangle 37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2" name="ZoneTexte 37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65" name="Grouper 364"/>
              <p:cNvGrpSpPr/>
              <p:nvPr/>
            </p:nvGrpSpPr>
            <p:grpSpPr>
              <a:xfrm>
                <a:off x="5487067" y="2171549"/>
                <a:ext cx="424585" cy="200055"/>
                <a:chOff x="5110120" y="2169338"/>
                <a:chExt cx="424585" cy="200055"/>
              </a:xfrm>
            </p:grpSpPr>
            <p:sp>
              <p:nvSpPr>
                <p:cNvPr id="369" name="Rectangle 36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0" name="ZoneTexte 36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66" name="Grouper 365"/>
              <p:cNvGrpSpPr/>
              <p:nvPr/>
            </p:nvGrpSpPr>
            <p:grpSpPr>
              <a:xfrm>
                <a:off x="5864705" y="2169197"/>
                <a:ext cx="424585" cy="200055"/>
                <a:chOff x="5110120" y="2169338"/>
                <a:chExt cx="424585" cy="200055"/>
              </a:xfrm>
            </p:grpSpPr>
            <p:sp>
              <p:nvSpPr>
                <p:cNvPr id="367" name="Rectangle 36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8" name="ZoneTexte 36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373" name="Grouper 372"/>
            <p:cNvGrpSpPr/>
            <p:nvPr/>
          </p:nvGrpSpPr>
          <p:grpSpPr>
            <a:xfrm>
              <a:off x="4039717" y="5181218"/>
              <a:ext cx="1179170" cy="316701"/>
              <a:chOff x="5110120" y="2054903"/>
              <a:chExt cx="1179170" cy="316701"/>
            </a:xfrm>
          </p:grpSpPr>
          <p:cxnSp>
            <p:nvCxnSpPr>
              <p:cNvPr id="374" name="Connecteur droit 373"/>
              <p:cNvCxnSpPr>
                <a:endCxn id="38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5" name="Connecteur droit 37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6" name="Connecteur droit 37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77" name="Grouper 376"/>
              <p:cNvGrpSpPr/>
              <p:nvPr/>
            </p:nvGrpSpPr>
            <p:grpSpPr>
              <a:xfrm>
                <a:off x="5110120" y="2169338"/>
                <a:ext cx="424585" cy="200055"/>
                <a:chOff x="5110120" y="2169338"/>
                <a:chExt cx="424585" cy="200055"/>
              </a:xfrm>
            </p:grpSpPr>
            <p:sp>
              <p:nvSpPr>
                <p:cNvPr id="384" name="Rectangle 38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5" name="ZoneTexte 38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78" name="Grouper 377"/>
              <p:cNvGrpSpPr/>
              <p:nvPr/>
            </p:nvGrpSpPr>
            <p:grpSpPr>
              <a:xfrm>
                <a:off x="5487067" y="2171549"/>
                <a:ext cx="424585" cy="200055"/>
                <a:chOff x="5110120" y="2169338"/>
                <a:chExt cx="424585" cy="200055"/>
              </a:xfrm>
            </p:grpSpPr>
            <p:sp>
              <p:nvSpPr>
                <p:cNvPr id="382" name="Rectangle 38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3" name="ZoneTexte 382"/>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79" name="Grouper 378"/>
              <p:cNvGrpSpPr/>
              <p:nvPr/>
            </p:nvGrpSpPr>
            <p:grpSpPr>
              <a:xfrm>
                <a:off x="5864705" y="2169197"/>
                <a:ext cx="424585" cy="200055"/>
                <a:chOff x="5110120" y="2169338"/>
                <a:chExt cx="424585" cy="200055"/>
              </a:xfrm>
            </p:grpSpPr>
            <p:sp>
              <p:nvSpPr>
                <p:cNvPr id="380" name="Rectangle 37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1" name="ZoneTexte 38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388" name="Image 387"/>
          <p:cNvPicPr>
            <a:picLocks noChangeAspect="1"/>
          </p:cNvPicPr>
          <p:nvPr/>
        </p:nvPicPr>
        <p:blipFill>
          <a:blip r:embed="rId3"/>
          <a:stretch>
            <a:fillRect/>
          </a:stretch>
        </p:blipFill>
        <p:spPr>
          <a:xfrm>
            <a:off x="989531" y="5215751"/>
            <a:ext cx="294043" cy="338492"/>
          </a:xfrm>
          <a:prstGeom prst="rect">
            <a:avLst/>
          </a:prstGeom>
        </p:spPr>
      </p:pic>
      <p:grpSp>
        <p:nvGrpSpPr>
          <p:cNvPr id="392" name="Grouper 391"/>
          <p:cNvGrpSpPr/>
          <p:nvPr/>
        </p:nvGrpSpPr>
        <p:grpSpPr>
          <a:xfrm>
            <a:off x="3338369" y="5185365"/>
            <a:ext cx="2450880" cy="816064"/>
            <a:chOff x="2768007" y="4681855"/>
            <a:chExt cx="2450880" cy="816064"/>
          </a:xfrm>
        </p:grpSpPr>
        <p:cxnSp>
          <p:nvCxnSpPr>
            <p:cNvPr id="393" name="Connecteur droit 392"/>
            <p:cNvCxnSpPr>
              <a:stCxn id="428"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4" name="Connecteur droit 393"/>
            <p:cNvCxnSpPr>
              <a:stCxn id="428"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95" name="Grouper 394"/>
            <p:cNvGrpSpPr/>
            <p:nvPr/>
          </p:nvGrpSpPr>
          <p:grpSpPr>
            <a:xfrm>
              <a:off x="3532095" y="4681855"/>
              <a:ext cx="800405" cy="200055"/>
              <a:chOff x="5832215" y="1296049"/>
              <a:chExt cx="800405" cy="200055"/>
            </a:xfrm>
          </p:grpSpPr>
          <p:sp>
            <p:nvSpPr>
              <p:cNvPr id="428" name="Rectangle 42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9" name="ZoneTexte 428"/>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Abstract S.</a:t>
                </a:r>
                <a:endParaRPr lang="fr-FR" sz="700" b="1" dirty="0">
                  <a:latin typeface="Verdana"/>
                  <a:cs typeface="Verdana"/>
                </a:endParaRPr>
              </a:p>
            </p:txBody>
          </p:sp>
        </p:grpSp>
        <p:grpSp>
          <p:nvGrpSpPr>
            <p:cNvPr id="396" name="Grouper 395"/>
            <p:cNvGrpSpPr/>
            <p:nvPr/>
          </p:nvGrpSpPr>
          <p:grpSpPr>
            <a:xfrm>
              <a:off x="3003326" y="4974208"/>
              <a:ext cx="673796" cy="200055"/>
              <a:chOff x="5884410" y="1296049"/>
              <a:chExt cx="673796" cy="200055"/>
            </a:xfrm>
          </p:grpSpPr>
          <p:sp>
            <p:nvSpPr>
              <p:cNvPr id="426" name="Rectangle 425"/>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7" name="ZoneTexte 426"/>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397" name="Grouper 396"/>
            <p:cNvGrpSpPr/>
            <p:nvPr/>
          </p:nvGrpSpPr>
          <p:grpSpPr>
            <a:xfrm>
              <a:off x="4251201" y="5002683"/>
              <a:ext cx="673796" cy="200055"/>
              <a:chOff x="5884410" y="1296049"/>
              <a:chExt cx="673796" cy="200055"/>
            </a:xfrm>
          </p:grpSpPr>
          <p:sp>
            <p:nvSpPr>
              <p:cNvPr id="424" name="Rectangle 42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5" name="ZoneTexte 424"/>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398" name="Grouper 397"/>
            <p:cNvGrpSpPr/>
            <p:nvPr/>
          </p:nvGrpSpPr>
          <p:grpSpPr>
            <a:xfrm>
              <a:off x="2768007" y="5151483"/>
              <a:ext cx="1179170" cy="316701"/>
              <a:chOff x="5110120" y="2054903"/>
              <a:chExt cx="1179170" cy="316701"/>
            </a:xfrm>
          </p:grpSpPr>
          <p:cxnSp>
            <p:nvCxnSpPr>
              <p:cNvPr id="412" name="Connecteur droit 411"/>
              <p:cNvCxnSpPr>
                <a:endCxn id="422"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3" name="Connecteur droit 412"/>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4" name="Connecteur droit 413"/>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15" name="Grouper 414"/>
              <p:cNvGrpSpPr/>
              <p:nvPr/>
            </p:nvGrpSpPr>
            <p:grpSpPr>
              <a:xfrm>
                <a:off x="5110120" y="2169338"/>
                <a:ext cx="424585" cy="200055"/>
                <a:chOff x="5110120" y="2169338"/>
                <a:chExt cx="424585" cy="200055"/>
              </a:xfrm>
            </p:grpSpPr>
            <p:sp>
              <p:nvSpPr>
                <p:cNvPr id="422" name="Rectangle 42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3" name="ZoneTexte 422"/>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16" name="Grouper 415"/>
              <p:cNvGrpSpPr/>
              <p:nvPr/>
            </p:nvGrpSpPr>
            <p:grpSpPr>
              <a:xfrm>
                <a:off x="5487067" y="2171549"/>
                <a:ext cx="424585" cy="200055"/>
                <a:chOff x="5110120" y="2169338"/>
                <a:chExt cx="424585" cy="200055"/>
              </a:xfrm>
            </p:grpSpPr>
            <p:sp>
              <p:nvSpPr>
                <p:cNvPr id="420" name="Rectangle 41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1" name="ZoneTexte 42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17" name="Grouper 416"/>
              <p:cNvGrpSpPr/>
              <p:nvPr/>
            </p:nvGrpSpPr>
            <p:grpSpPr>
              <a:xfrm>
                <a:off x="5864705" y="2169197"/>
                <a:ext cx="424585" cy="200055"/>
                <a:chOff x="5110120" y="2169338"/>
                <a:chExt cx="424585" cy="200055"/>
              </a:xfrm>
            </p:grpSpPr>
            <p:sp>
              <p:nvSpPr>
                <p:cNvPr id="418" name="Rectangle 41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9" name="ZoneTexte 41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399" name="Grouper 398"/>
            <p:cNvGrpSpPr/>
            <p:nvPr/>
          </p:nvGrpSpPr>
          <p:grpSpPr>
            <a:xfrm>
              <a:off x="4039717" y="5181218"/>
              <a:ext cx="1179170" cy="316701"/>
              <a:chOff x="5110120" y="2054903"/>
              <a:chExt cx="1179170" cy="316701"/>
            </a:xfrm>
          </p:grpSpPr>
          <p:cxnSp>
            <p:nvCxnSpPr>
              <p:cNvPr id="400" name="Connecteur droit 399"/>
              <p:cNvCxnSpPr>
                <a:endCxn id="41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1" name="Connecteur droit 40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2" name="Connecteur droit 40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03" name="Grouper 402"/>
              <p:cNvGrpSpPr/>
              <p:nvPr/>
            </p:nvGrpSpPr>
            <p:grpSpPr>
              <a:xfrm>
                <a:off x="5110120" y="2169338"/>
                <a:ext cx="424585" cy="200055"/>
                <a:chOff x="5110120" y="2169338"/>
                <a:chExt cx="424585" cy="200055"/>
              </a:xfrm>
            </p:grpSpPr>
            <p:sp>
              <p:nvSpPr>
                <p:cNvPr id="410" name="Rectangle 40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1" name="ZoneTexte 41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04" name="Grouper 403"/>
              <p:cNvGrpSpPr/>
              <p:nvPr/>
            </p:nvGrpSpPr>
            <p:grpSpPr>
              <a:xfrm>
                <a:off x="5487067" y="2171549"/>
                <a:ext cx="424585" cy="200055"/>
                <a:chOff x="5110120" y="2169338"/>
                <a:chExt cx="424585" cy="200055"/>
              </a:xfrm>
            </p:grpSpPr>
            <p:sp>
              <p:nvSpPr>
                <p:cNvPr id="408" name="Rectangle 40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 name="ZoneTexte 40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05" name="Grouper 404"/>
              <p:cNvGrpSpPr/>
              <p:nvPr/>
            </p:nvGrpSpPr>
            <p:grpSpPr>
              <a:xfrm>
                <a:off x="5864705" y="2169197"/>
                <a:ext cx="424585" cy="200055"/>
                <a:chOff x="5110120" y="2169338"/>
                <a:chExt cx="424585" cy="200055"/>
              </a:xfrm>
            </p:grpSpPr>
            <p:sp>
              <p:nvSpPr>
                <p:cNvPr id="406" name="Rectangle 40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7" name="ZoneTexte 40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430" name="Image 429"/>
          <p:cNvPicPr>
            <a:picLocks noChangeAspect="1"/>
          </p:cNvPicPr>
          <p:nvPr/>
        </p:nvPicPr>
        <p:blipFill>
          <a:blip r:embed="rId3"/>
          <a:stretch>
            <a:fillRect/>
          </a:stretch>
        </p:blipFill>
        <p:spPr>
          <a:xfrm>
            <a:off x="2504694" y="5226207"/>
            <a:ext cx="294043" cy="338492"/>
          </a:xfrm>
          <a:prstGeom prst="rect">
            <a:avLst/>
          </a:prstGeom>
        </p:spPr>
      </p:pic>
      <p:pic>
        <p:nvPicPr>
          <p:cNvPr id="431" name="Image 430"/>
          <p:cNvPicPr>
            <a:picLocks noChangeAspect="1"/>
          </p:cNvPicPr>
          <p:nvPr/>
        </p:nvPicPr>
        <p:blipFill>
          <a:blip r:embed="rId3"/>
          <a:stretch>
            <a:fillRect/>
          </a:stretch>
        </p:blipFill>
        <p:spPr>
          <a:xfrm>
            <a:off x="5117568" y="5234593"/>
            <a:ext cx="294043" cy="338492"/>
          </a:xfrm>
          <a:prstGeom prst="rect">
            <a:avLst/>
          </a:prstGeom>
        </p:spPr>
      </p:pic>
      <p:grpSp>
        <p:nvGrpSpPr>
          <p:cNvPr id="432" name="Grouper 431"/>
          <p:cNvGrpSpPr/>
          <p:nvPr/>
        </p:nvGrpSpPr>
        <p:grpSpPr>
          <a:xfrm>
            <a:off x="5927168" y="5207379"/>
            <a:ext cx="2450880" cy="816064"/>
            <a:chOff x="2768007" y="4681855"/>
            <a:chExt cx="2450880" cy="816064"/>
          </a:xfrm>
        </p:grpSpPr>
        <p:cxnSp>
          <p:nvCxnSpPr>
            <p:cNvPr id="433" name="Connecteur droit 432"/>
            <p:cNvCxnSpPr>
              <a:stCxn id="468"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4" name="Connecteur droit 433"/>
            <p:cNvCxnSpPr>
              <a:stCxn id="468"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35" name="Grouper 434"/>
            <p:cNvGrpSpPr/>
            <p:nvPr/>
          </p:nvGrpSpPr>
          <p:grpSpPr>
            <a:xfrm>
              <a:off x="3532095" y="4681855"/>
              <a:ext cx="800405" cy="200055"/>
              <a:chOff x="5832215" y="1296049"/>
              <a:chExt cx="800405" cy="200055"/>
            </a:xfrm>
          </p:grpSpPr>
          <p:sp>
            <p:nvSpPr>
              <p:cNvPr id="468" name="Rectangle 46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9" name="ZoneTexte 468"/>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Semantics</a:t>
                </a:r>
                <a:endParaRPr lang="fr-FR" sz="700" b="1" dirty="0">
                  <a:latin typeface="Verdana"/>
                  <a:cs typeface="Verdana"/>
                </a:endParaRPr>
              </a:p>
            </p:txBody>
          </p:sp>
        </p:grpSp>
        <p:grpSp>
          <p:nvGrpSpPr>
            <p:cNvPr id="436" name="Grouper 435"/>
            <p:cNvGrpSpPr/>
            <p:nvPr/>
          </p:nvGrpSpPr>
          <p:grpSpPr>
            <a:xfrm>
              <a:off x="3003326" y="4974208"/>
              <a:ext cx="673796" cy="200055"/>
              <a:chOff x="5884410" y="1296049"/>
              <a:chExt cx="673796" cy="200055"/>
            </a:xfrm>
          </p:grpSpPr>
          <p:sp>
            <p:nvSpPr>
              <p:cNvPr id="466" name="Rectangle 465"/>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7" name="ZoneTexte 466"/>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437" name="Grouper 436"/>
            <p:cNvGrpSpPr/>
            <p:nvPr/>
          </p:nvGrpSpPr>
          <p:grpSpPr>
            <a:xfrm>
              <a:off x="4251201" y="5002683"/>
              <a:ext cx="673796" cy="200055"/>
              <a:chOff x="5884410" y="1296049"/>
              <a:chExt cx="673796" cy="200055"/>
            </a:xfrm>
          </p:grpSpPr>
          <p:sp>
            <p:nvSpPr>
              <p:cNvPr id="464" name="Rectangle 46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5" name="ZoneTexte 464"/>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438" name="Grouper 437"/>
            <p:cNvGrpSpPr/>
            <p:nvPr/>
          </p:nvGrpSpPr>
          <p:grpSpPr>
            <a:xfrm>
              <a:off x="2768007" y="5151483"/>
              <a:ext cx="1179170" cy="316701"/>
              <a:chOff x="5110120" y="2054903"/>
              <a:chExt cx="1179170" cy="316701"/>
            </a:xfrm>
          </p:grpSpPr>
          <p:cxnSp>
            <p:nvCxnSpPr>
              <p:cNvPr id="452" name="Connecteur droit 451"/>
              <p:cNvCxnSpPr>
                <a:endCxn id="462"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3" name="Connecteur droit 452"/>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4" name="Connecteur droit 453"/>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55" name="Grouper 454"/>
              <p:cNvGrpSpPr/>
              <p:nvPr/>
            </p:nvGrpSpPr>
            <p:grpSpPr>
              <a:xfrm>
                <a:off x="5110120" y="2169338"/>
                <a:ext cx="424585" cy="200055"/>
                <a:chOff x="5110120" y="2169338"/>
                <a:chExt cx="424585" cy="200055"/>
              </a:xfrm>
            </p:grpSpPr>
            <p:sp>
              <p:nvSpPr>
                <p:cNvPr id="462" name="Rectangle 46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3" name="ZoneTexte 462"/>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56" name="Grouper 455"/>
              <p:cNvGrpSpPr/>
              <p:nvPr/>
            </p:nvGrpSpPr>
            <p:grpSpPr>
              <a:xfrm>
                <a:off x="5487067" y="2171549"/>
                <a:ext cx="424585" cy="200055"/>
                <a:chOff x="5110120" y="2169338"/>
                <a:chExt cx="424585" cy="200055"/>
              </a:xfrm>
            </p:grpSpPr>
            <p:sp>
              <p:nvSpPr>
                <p:cNvPr id="460" name="Rectangle 45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1" name="ZoneTexte 46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57" name="Grouper 456"/>
              <p:cNvGrpSpPr/>
              <p:nvPr/>
            </p:nvGrpSpPr>
            <p:grpSpPr>
              <a:xfrm>
                <a:off x="5864705" y="2169197"/>
                <a:ext cx="424585" cy="200055"/>
                <a:chOff x="5110120" y="2169338"/>
                <a:chExt cx="424585" cy="200055"/>
              </a:xfrm>
            </p:grpSpPr>
            <p:sp>
              <p:nvSpPr>
                <p:cNvPr id="458" name="Rectangle 45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9" name="ZoneTexte 45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439" name="Grouper 438"/>
            <p:cNvGrpSpPr/>
            <p:nvPr/>
          </p:nvGrpSpPr>
          <p:grpSpPr>
            <a:xfrm>
              <a:off x="4039717" y="5181218"/>
              <a:ext cx="1179170" cy="316701"/>
              <a:chOff x="5110120" y="2054903"/>
              <a:chExt cx="1179170" cy="316701"/>
            </a:xfrm>
          </p:grpSpPr>
          <p:cxnSp>
            <p:nvCxnSpPr>
              <p:cNvPr id="440" name="Connecteur droit 439"/>
              <p:cNvCxnSpPr>
                <a:endCxn id="45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1" name="Connecteur droit 44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2" name="Connecteur droit 44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43" name="Grouper 442"/>
              <p:cNvGrpSpPr/>
              <p:nvPr/>
            </p:nvGrpSpPr>
            <p:grpSpPr>
              <a:xfrm>
                <a:off x="5110120" y="2169338"/>
                <a:ext cx="424585" cy="200055"/>
                <a:chOff x="5110120" y="2169338"/>
                <a:chExt cx="424585" cy="200055"/>
              </a:xfrm>
            </p:grpSpPr>
            <p:sp>
              <p:nvSpPr>
                <p:cNvPr id="450" name="Rectangle 44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1" name="ZoneTexte 45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44" name="Grouper 443"/>
              <p:cNvGrpSpPr/>
              <p:nvPr/>
            </p:nvGrpSpPr>
            <p:grpSpPr>
              <a:xfrm>
                <a:off x="5487067" y="2171549"/>
                <a:ext cx="424585" cy="200055"/>
                <a:chOff x="5110120" y="2169338"/>
                <a:chExt cx="424585" cy="200055"/>
              </a:xfrm>
            </p:grpSpPr>
            <p:sp>
              <p:nvSpPr>
                <p:cNvPr id="448" name="Rectangle 44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9" name="ZoneTexte 44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445" name="Grouper 444"/>
              <p:cNvGrpSpPr/>
              <p:nvPr/>
            </p:nvGrpSpPr>
            <p:grpSpPr>
              <a:xfrm>
                <a:off x="5864705" y="2169197"/>
                <a:ext cx="424585" cy="200055"/>
                <a:chOff x="5110120" y="2169338"/>
                <a:chExt cx="424585" cy="200055"/>
              </a:xfrm>
            </p:grpSpPr>
            <p:sp>
              <p:nvSpPr>
                <p:cNvPr id="446" name="Rectangle 44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7" name="ZoneTexte 44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470" name="Image 469"/>
          <p:cNvPicPr>
            <a:picLocks noChangeAspect="1"/>
          </p:cNvPicPr>
          <p:nvPr/>
        </p:nvPicPr>
        <p:blipFill>
          <a:blip r:embed="rId3"/>
          <a:stretch>
            <a:fillRect/>
          </a:stretch>
        </p:blipFill>
        <p:spPr>
          <a:xfrm>
            <a:off x="6391449" y="5268936"/>
            <a:ext cx="294043" cy="338492"/>
          </a:xfrm>
          <a:prstGeom prst="rect">
            <a:avLst/>
          </a:prstGeom>
        </p:spPr>
      </p:pic>
      <p:grpSp>
        <p:nvGrpSpPr>
          <p:cNvPr id="471" name="Grouper 470"/>
          <p:cNvGrpSpPr/>
          <p:nvPr/>
        </p:nvGrpSpPr>
        <p:grpSpPr>
          <a:xfrm>
            <a:off x="4146765" y="4657873"/>
            <a:ext cx="673796" cy="230832"/>
            <a:chOff x="5884410" y="1296049"/>
            <a:chExt cx="673796" cy="230832"/>
          </a:xfrm>
        </p:grpSpPr>
        <p:sp>
          <p:nvSpPr>
            <p:cNvPr id="472" name="Rectangle 47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3" name="ZoneTexte 472"/>
            <p:cNvSpPr txBox="1"/>
            <p:nvPr/>
          </p:nvSpPr>
          <p:spPr>
            <a:xfrm>
              <a:off x="5889166" y="1296049"/>
              <a:ext cx="669040" cy="230832"/>
            </a:xfrm>
            <a:prstGeom prst="rect">
              <a:avLst/>
            </a:prstGeom>
            <a:noFill/>
          </p:spPr>
          <p:txBody>
            <a:bodyPr wrap="square" rtlCol="0">
              <a:spAutoFit/>
            </a:bodyPr>
            <a:lstStyle/>
            <a:p>
              <a:pPr algn="ctr"/>
              <a:r>
                <a:rPr lang="fr-FR" sz="900" b="1" dirty="0" err="1" smtClean="0">
                  <a:latin typeface="Verdana"/>
                  <a:cs typeface="Verdana"/>
                </a:rPr>
                <a:t>Family</a:t>
              </a:r>
              <a:endParaRPr lang="fr-FR" sz="900" b="1" dirty="0">
                <a:latin typeface="Verdana"/>
                <a:cs typeface="Verdana"/>
              </a:endParaRPr>
            </a:p>
          </p:txBody>
        </p:sp>
      </p:grpSp>
      <p:cxnSp>
        <p:nvCxnSpPr>
          <p:cNvPr id="474" name="Connecteur droit 473"/>
          <p:cNvCxnSpPr>
            <a:stCxn id="472" idx="2"/>
            <a:endCxn id="353" idx="0"/>
          </p:cNvCxnSpPr>
          <p:nvPr/>
        </p:nvCxnSpPr>
        <p:spPr>
          <a:xfrm flipH="1">
            <a:off x="1876259" y="4836408"/>
            <a:ext cx="2605026" cy="33277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5" name="Connecteur droit 474"/>
          <p:cNvCxnSpPr>
            <a:stCxn id="473" idx="2"/>
            <a:endCxn id="429" idx="0"/>
          </p:cNvCxnSpPr>
          <p:nvPr/>
        </p:nvCxnSpPr>
        <p:spPr>
          <a:xfrm>
            <a:off x="4486041" y="4888705"/>
            <a:ext cx="16619" cy="29666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6" name="Connecteur droit 475"/>
          <p:cNvCxnSpPr>
            <a:stCxn id="472" idx="2"/>
            <a:endCxn id="469" idx="0"/>
          </p:cNvCxnSpPr>
          <p:nvPr/>
        </p:nvCxnSpPr>
        <p:spPr>
          <a:xfrm>
            <a:off x="4481285" y="4836408"/>
            <a:ext cx="2610174" cy="370971"/>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8" name="Connecteur droit avec flèche 477"/>
          <p:cNvCxnSpPr/>
          <p:nvPr/>
        </p:nvCxnSpPr>
        <p:spPr>
          <a:xfrm>
            <a:off x="1894776" y="6435400"/>
            <a:ext cx="2347951" cy="0"/>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79" name="Connecteur droit avec flèche 478"/>
          <p:cNvCxnSpPr/>
          <p:nvPr/>
        </p:nvCxnSpPr>
        <p:spPr>
          <a:xfrm>
            <a:off x="4761362" y="6415194"/>
            <a:ext cx="2347951" cy="0"/>
          </a:xfrm>
          <a:prstGeom prst="straightConnector1">
            <a:avLst/>
          </a:prstGeom>
          <a:ln w="28575" cmpd="sng">
            <a:solidFill>
              <a:srgbClr val="FF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1894775" y="6112235"/>
            <a:ext cx="2347951" cy="323165"/>
          </a:xfrm>
          <a:prstGeom prst="rect">
            <a:avLst/>
          </a:prstGeom>
          <a:noFill/>
        </p:spPr>
        <p:txBody>
          <a:bodyPr wrap="square" rtlCol="0">
            <a:spAutoFit/>
          </a:bodyPr>
          <a:lstStyle/>
          <a:p>
            <a:pPr algn="ctr"/>
            <a:r>
              <a:rPr lang="en-US" sz="1400" b="1" dirty="0" smtClean="0">
                <a:solidFill>
                  <a:srgbClr val="FF0000"/>
                </a:solidFill>
                <a:latin typeface="Verdana"/>
                <a:cs typeface="Verdana"/>
              </a:rPr>
              <a:t>Dependences</a:t>
            </a:r>
            <a:r>
              <a:rPr lang="fr-FR" sz="1500" b="1" dirty="0" smtClean="0">
                <a:solidFill>
                  <a:srgbClr val="FF0000"/>
                </a:solidFill>
                <a:latin typeface="Verdana"/>
                <a:cs typeface="Verdana"/>
              </a:rPr>
              <a:t>?</a:t>
            </a:r>
            <a:endParaRPr lang="fr-FR" sz="1500" b="1" dirty="0">
              <a:solidFill>
                <a:srgbClr val="FF0000"/>
              </a:solidFill>
              <a:latin typeface="Verdana"/>
              <a:cs typeface="Verdana"/>
            </a:endParaRPr>
          </a:p>
        </p:txBody>
      </p:sp>
      <p:sp>
        <p:nvSpPr>
          <p:cNvPr id="480" name="ZoneTexte 479"/>
          <p:cNvSpPr txBox="1"/>
          <p:nvPr/>
        </p:nvSpPr>
        <p:spPr>
          <a:xfrm>
            <a:off x="4758387" y="6103052"/>
            <a:ext cx="2347951" cy="323165"/>
          </a:xfrm>
          <a:prstGeom prst="rect">
            <a:avLst/>
          </a:prstGeom>
          <a:noFill/>
        </p:spPr>
        <p:txBody>
          <a:bodyPr wrap="square" rtlCol="0">
            <a:spAutoFit/>
          </a:bodyPr>
          <a:lstStyle/>
          <a:p>
            <a:pPr algn="ctr"/>
            <a:r>
              <a:rPr lang="en-US" sz="1400" b="1" dirty="0" smtClean="0">
                <a:solidFill>
                  <a:srgbClr val="FF0000"/>
                </a:solidFill>
                <a:latin typeface="Verdana"/>
                <a:cs typeface="Verdana"/>
              </a:rPr>
              <a:t>Dependences</a:t>
            </a:r>
            <a:r>
              <a:rPr lang="fr-FR" sz="1500" b="1" dirty="0" smtClean="0">
                <a:solidFill>
                  <a:srgbClr val="FF0000"/>
                </a:solidFill>
                <a:latin typeface="Verdana"/>
                <a:cs typeface="Verdana"/>
              </a:rPr>
              <a:t>?</a:t>
            </a:r>
            <a:endParaRPr lang="fr-FR" sz="1500" b="1" dirty="0">
              <a:solidFill>
                <a:srgbClr val="FF0000"/>
              </a:solidFill>
              <a:latin typeface="Verdana"/>
              <a:cs typeface="Verdana"/>
            </a:endParaRPr>
          </a:p>
        </p:txBody>
      </p:sp>
      <p:sp>
        <p:nvSpPr>
          <p:cNvPr id="289" name="ZoneTexte 288"/>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24</a:t>
            </a:r>
            <a:endParaRPr lang="fr-FR" sz="1500" b="1" dirty="0">
              <a:latin typeface="Verdana"/>
              <a:cs typeface="Verdana"/>
            </a:endParaRPr>
          </a:p>
        </p:txBody>
      </p:sp>
    </p:spTree>
    <p:extLst>
      <p:ext uri="{BB962C8B-B14F-4D97-AF65-F5344CB8AC3E}">
        <p14:creationId xmlns:p14="http://schemas.microsoft.com/office/powerpoint/2010/main" val="305478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528834" y="1734123"/>
            <a:ext cx="2604679" cy="216617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54304" y="30418"/>
            <a:ext cx="8532496" cy="1143000"/>
          </a:xfrm>
        </p:spPr>
        <p:txBody>
          <a:bodyPr>
            <a:normAutofit fontScale="90000"/>
          </a:bodyPr>
          <a:lstStyle/>
          <a:p>
            <a:r>
              <a:rPr lang="en-US" sz="3000" b="1" dirty="0">
                <a:latin typeface="Verdana"/>
                <a:cs typeface="Verdana"/>
              </a:rPr>
              <a:t>Limitations &amp; </a:t>
            </a:r>
            <a:r>
              <a:rPr lang="en-US" sz="3000" b="1" dirty="0" smtClean="0">
                <a:solidFill>
                  <a:srgbClr val="008000"/>
                </a:solidFill>
                <a:latin typeface="Verdana"/>
                <a:cs typeface="Verdana"/>
              </a:rPr>
              <a:t>Contributions</a:t>
            </a:r>
            <a:r>
              <a:rPr lang="en-US" sz="3000" b="1" dirty="0" smtClean="0">
                <a:latin typeface="Verdana"/>
                <a:cs typeface="Verdana"/>
              </a:rPr>
              <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1" name="ZoneTexte 160"/>
          <p:cNvSpPr txBox="1"/>
          <p:nvPr/>
        </p:nvSpPr>
        <p:spPr>
          <a:xfrm>
            <a:off x="64427" y="3743742"/>
            <a:ext cx="2446619" cy="323165"/>
          </a:xfrm>
          <a:prstGeom prst="rect">
            <a:avLst/>
          </a:prstGeom>
          <a:noFill/>
        </p:spPr>
        <p:txBody>
          <a:bodyPr wrap="square" rtlCol="0">
            <a:spAutoFit/>
          </a:bodyPr>
          <a:lstStyle/>
          <a:p>
            <a:pPr algn="ctr"/>
            <a:r>
              <a:rPr lang="en-US" sz="1500" b="1" dirty="0" smtClean="0">
                <a:latin typeface="Verdana"/>
                <a:cs typeface="Verdana"/>
              </a:rPr>
              <a:t>Language Units</a:t>
            </a:r>
            <a:endParaRPr lang="en-US" sz="1500" b="1" dirty="0">
              <a:latin typeface="Verdana"/>
              <a:cs typeface="Verdana"/>
            </a:endParaRPr>
          </a:p>
        </p:txBody>
      </p:sp>
      <p:sp>
        <p:nvSpPr>
          <p:cNvPr id="170" name="Rectangle 169"/>
          <p:cNvSpPr/>
          <p:nvPr/>
        </p:nvSpPr>
        <p:spPr>
          <a:xfrm>
            <a:off x="5646751" y="1728442"/>
            <a:ext cx="2913046" cy="2171860"/>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ZoneTexte 170"/>
          <p:cNvSpPr txBox="1"/>
          <p:nvPr/>
        </p:nvSpPr>
        <p:spPr>
          <a:xfrm>
            <a:off x="5227367" y="3471581"/>
            <a:ext cx="2835205" cy="600164"/>
          </a:xfrm>
          <a:prstGeom prst="rect">
            <a:avLst/>
          </a:prstGeom>
          <a:noFill/>
        </p:spPr>
        <p:txBody>
          <a:bodyPr wrap="square" rtlCol="0">
            <a:spAutoFit/>
          </a:bodyPr>
          <a:lstStyle/>
          <a:p>
            <a:pPr algn="ctr"/>
            <a:r>
              <a:rPr lang="en-US" sz="1500" b="1" dirty="0" smtClean="0">
                <a:latin typeface="Verdana"/>
                <a:cs typeface="Verdana"/>
              </a:rPr>
              <a:t>Variability Models &amp; </a:t>
            </a:r>
          </a:p>
          <a:p>
            <a:pPr algn="ctr"/>
            <a:r>
              <a:rPr lang="en-US" b="1" dirty="0" smtClean="0">
                <a:solidFill>
                  <a:srgbClr val="008000"/>
                </a:solidFill>
                <a:latin typeface="Verdana"/>
                <a:cs typeface="Verdana"/>
              </a:rPr>
              <a:t>Configuration</a:t>
            </a:r>
            <a:endParaRPr lang="en-US" b="1" dirty="0">
              <a:solidFill>
                <a:srgbClr val="008000"/>
              </a:solidFill>
              <a:latin typeface="Verdana"/>
              <a:cs typeface="Verdana"/>
            </a:endParaRPr>
          </a:p>
        </p:txBody>
      </p:sp>
      <p:cxnSp>
        <p:nvCxnSpPr>
          <p:cNvPr id="172" name="Connecteur droit 171"/>
          <p:cNvCxnSpPr>
            <a:stCxn id="175" idx="2"/>
          </p:cNvCxnSpPr>
          <p:nvPr/>
        </p:nvCxnSpPr>
        <p:spPr>
          <a:xfrm flipH="1">
            <a:off x="6475975" y="223064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p:cNvCxnSpPr>
            <a:stCxn id="175" idx="2"/>
          </p:cNvCxnSpPr>
          <p:nvPr/>
        </p:nvCxnSpPr>
        <p:spPr>
          <a:xfrm>
            <a:off x="7077341" y="223064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4" name="Grouper 173"/>
          <p:cNvGrpSpPr/>
          <p:nvPr/>
        </p:nvGrpSpPr>
        <p:grpSpPr>
          <a:xfrm>
            <a:off x="6742821" y="2052113"/>
            <a:ext cx="673796" cy="200055"/>
            <a:chOff x="5884410" y="1296049"/>
            <a:chExt cx="673796" cy="200055"/>
          </a:xfrm>
        </p:grpSpPr>
        <p:sp>
          <p:nvSpPr>
            <p:cNvPr id="175" name="Rectangle 17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77" name="Grouper 176"/>
          <p:cNvGrpSpPr/>
          <p:nvPr/>
        </p:nvGrpSpPr>
        <p:grpSpPr>
          <a:xfrm>
            <a:off x="6139077" y="2354506"/>
            <a:ext cx="673796" cy="200055"/>
            <a:chOff x="5884410" y="1296049"/>
            <a:chExt cx="673796" cy="200055"/>
          </a:xfrm>
        </p:grpSpPr>
        <p:sp>
          <p:nvSpPr>
            <p:cNvPr id="178" name="Rectangle 17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9" name="ZoneTexte 17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0" name="Grouper 179"/>
          <p:cNvGrpSpPr/>
          <p:nvPr/>
        </p:nvGrpSpPr>
        <p:grpSpPr>
          <a:xfrm>
            <a:off x="7449916" y="2371313"/>
            <a:ext cx="673796" cy="200055"/>
            <a:chOff x="5884410" y="1296049"/>
            <a:chExt cx="673796" cy="200055"/>
          </a:xfrm>
        </p:grpSpPr>
        <p:sp>
          <p:nvSpPr>
            <p:cNvPr id="181" name="Rectangle 18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3" name="Grouper 182"/>
          <p:cNvGrpSpPr/>
          <p:nvPr/>
        </p:nvGrpSpPr>
        <p:grpSpPr>
          <a:xfrm>
            <a:off x="5906862" y="2533041"/>
            <a:ext cx="1179170" cy="316701"/>
            <a:chOff x="5110120" y="2054903"/>
            <a:chExt cx="1179170" cy="316701"/>
          </a:xfrm>
        </p:grpSpPr>
        <p:cxnSp>
          <p:nvCxnSpPr>
            <p:cNvPr id="184" name="Connecteur droit 183"/>
            <p:cNvCxnSpPr>
              <a:endCxn id="19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Connecteur droit 18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Connecteur droit 18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87" name="Grouper 186"/>
            <p:cNvGrpSpPr/>
            <p:nvPr/>
          </p:nvGrpSpPr>
          <p:grpSpPr>
            <a:xfrm>
              <a:off x="5110120" y="2169338"/>
              <a:ext cx="424585" cy="200055"/>
              <a:chOff x="5110120" y="2169338"/>
              <a:chExt cx="424585" cy="200055"/>
            </a:xfrm>
          </p:grpSpPr>
          <p:sp>
            <p:nvSpPr>
              <p:cNvPr id="194" name="Rectangle 1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5" name="ZoneTexte 19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8" name="Grouper 187"/>
            <p:cNvGrpSpPr/>
            <p:nvPr/>
          </p:nvGrpSpPr>
          <p:grpSpPr>
            <a:xfrm>
              <a:off x="5487067" y="2171549"/>
              <a:ext cx="424585" cy="200055"/>
              <a:chOff x="5110120" y="2169338"/>
              <a:chExt cx="424585" cy="200055"/>
            </a:xfrm>
          </p:grpSpPr>
          <p:sp>
            <p:nvSpPr>
              <p:cNvPr id="192" name="Rectangle 19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3" name="ZoneTexte 19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9" name="Grouper 188"/>
            <p:cNvGrpSpPr/>
            <p:nvPr/>
          </p:nvGrpSpPr>
          <p:grpSpPr>
            <a:xfrm>
              <a:off x="5864705" y="2169197"/>
              <a:ext cx="424585" cy="200055"/>
              <a:chOff x="5110120" y="2169338"/>
              <a:chExt cx="424585" cy="200055"/>
            </a:xfrm>
          </p:grpSpPr>
          <p:sp>
            <p:nvSpPr>
              <p:cNvPr id="190" name="Rectangle 18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1" name="ZoneTexte 19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96" name="Grouper 195"/>
          <p:cNvGrpSpPr/>
          <p:nvPr/>
        </p:nvGrpSpPr>
        <p:grpSpPr>
          <a:xfrm>
            <a:off x="7238432" y="2549848"/>
            <a:ext cx="1179170" cy="316701"/>
            <a:chOff x="5110120" y="2054903"/>
            <a:chExt cx="1179170" cy="316701"/>
          </a:xfrm>
        </p:grpSpPr>
        <p:cxnSp>
          <p:nvCxnSpPr>
            <p:cNvPr id="197" name="Connecteur droit 196"/>
            <p:cNvCxnSpPr>
              <a:endCxn id="2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Connecteur droit 1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Connecteur droit 1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00" name="Grouper 199"/>
            <p:cNvGrpSpPr/>
            <p:nvPr/>
          </p:nvGrpSpPr>
          <p:grpSpPr>
            <a:xfrm>
              <a:off x="5110120" y="2169338"/>
              <a:ext cx="424585" cy="200055"/>
              <a:chOff x="5110120" y="2169338"/>
              <a:chExt cx="424585" cy="200055"/>
            </a:xfrm>
          </p:grpSpPr>
          <p:sp>
            <p:nvSpPr>
              <p:cNvPr id="207" name="Rectangle 2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1" name="Grouper 200"/>
            <p:cNvGrpSpPr/>
            <p:nvPr/>
          </p:nvGrpSpPr>
          <p:grpSpPr>
            <a:xfrm>
              <a:off x="5487067" y="2171549"/>
              <a:ext cx="424585" cy="200055"/>
              <a:chOff x="5110120" y="2169338"/>
              <a:chExt cx="424585" cy="200055"/>
            </a:xfrm>
          </p:grpSpPr>
          <p:sp>
            <p:nvSpPr>
              <p:cNvPr id="205" name="Rectangle 2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2" name="Grouper 201"/>
            <p:cNvGrpSpPr/>
            <p:nvPr/>
          </p:nvGrpSpPr>
          <p:grpSpPr>
            <a:xfrm>
              <a:off x="5864705" y="2169197"/>
              <a:ext cx="424585" cy="200055"/>
              <a:chOff x="5110120" y="2169338"/>
              <a:chExt cx="424585" cy="200055"/>
            </a:xfrm>
          </p:grpSpPr>
          <p:sp>
            <p:nvSpPr>
              <p:cNvPr id="203" name="Rectangle 2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09" name="Connecteur droit 208"/>
          <p:cNvCxnSpPr>
            <a:stCxn id="212" idx="2"/>
          </p:cNvCxnSpPr>
          <p:nvPr/>
        </p:nvCxnSpPr>
        <p:spPr>
          <a:xfrm flipH="1">
            <a:off x="6507947" y="226262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Connecteur droit 209"/>
          <p:cNvCxnSpPr>
            <a:stCxn id="212" idx="2"/>
          </p:cNvCxnSpPr>
          <p:nvPr/>
        </p:nvCxnSpPr>
        <p:spPr>
          <a:xfrm>
            <a:off x="7109313" y="226262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1" name="Grouper 210"/>
          <p:cNvGrpSpPr/>
          <p:nvPr/>
        </p:nvGrpSpPr>
        <p:grpSpPr>
          <a:xfrm>
            <a:off x="6774793" y="2084085"/>
            <a:ext cx="673796" cy="200055"/>
            <a:chOff x="5884410" y="1296049"/>
            <a:chExt cx="673796" cy="200055"/>
          </a:xfrm>
        </p:grpSpPr>
        <p:sp>
          <p:nvSpPr>
            <p:cNvPr id="212" name="Rectangle 2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3" name="ZoneTexte 212"/>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4" name="Grouper 213"/>
          <p:cNvGrpSpPr/>
          <p:nvPr/>
        </p:nvGrpSpPr>
        <p:grpSpPr>
          <a:xfrm>
            <a:off x="6171049" y="2386478"/>
            <a:ext cx="673796" cy="200055"/>
            <a:chOff x="5884410" y="1296049"/>
            <a:chExt cx="673796" cy="200055"/>
          </a:xfrm>
        </p:grpSpPr>
        <p:sp>
          <p:nvSpPr>
            <p:cNvPr id="215" name="Rectangle 21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7" name="Grouper 216"/>
          <p:cNvGrpSpPr/>
          <p:nvPr/>
        </p:nvGrpSpPr>
        <p:grpSpPr>
          <a:xfrm>
            <a:off x="7481888" y="2403285"/>
            <a:ext cx="673796" cy="200055"/>
            <a:chOff x="5884410" y="1296049"/>
            <a:chExt cx="673796" cy="200055"/>
          </a:xfrm>
        </p:grpSpPr>
        <p:sp>
          <p:nvSpPr>
            <p:cNvPr id="218" name="Rectangle 21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ZoneTexte 21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0" name="Grouper 219"/>
          <p:cNvGrpSpPr/>
          <p:nvPr/>
        </p:nvGrpSpPr>
        <p:grpSpPr>
          <a:xfrm>
            <a:off x="5938834" y="2565013"/>
            <a:ext cx="1179170" cy="316701"/>
            <a:chOff x="5110120" y="2054903"/>
            <a:chExt cx="1179170" cy="316701"/>
          </a:xfrm>
        </p:grpSpPr>
        <p:cxnSp>
          <p:nvCxnSpPr>
            <p:cNvPr id="221" name="Connecteur droit 220"/>
            <p:cNvCxnSpPr>
              <a:endCxn id="23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Connecteur droit 22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Connecteur droit 22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24" name="Grouper 223"/>
            <p:cNvGrpSpPr/>
            <p:nvPr/>
          </p:nvGrpSpPr>
          <p:grpSpPr>
            <a:xfrm>
              <a:off x="5110120" y="2169338"/>
              <a:ext cx="424585" cy="200055"/>
              <a:chOff x="5110120" y="2169338"/>
              <a:chExt cx="424585" cy="200055"/>
            </a:xfrm>
          </p:grpSpPr>
          <p:sp>
            <p:nvSpPr>
              <p:cNvPr id="231" name="Rectangle 23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5" name="Grouper 224"/>
            <p:cNvGrpSpPr/>
            <p:nvPr/>
          </p:nvGrpSpPr>
          <p:grpSpPr>
            <a:xfrm>
              <a:off x="5487067" y="2171549"/>
              <a:ext cx="424585" cy="200055"/>
              <a:chOff x="5110120" y="2169338"/>
              <a:chExt cx="424585" cy="200055"/>
            </a:xfrm>
          </p:grpSpPr>
          <p:sp>
            <p:nvSpPr>
              <p:cNvPr id="229" name="Rectangle 22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6" name="Grouper 225"/>
            <p:cNvGrpSpPr/>
            <p:nvPr/>
          </p:nvGrpSpPr>
          <p:grpSpPr>
            <a:xfrm>
              <a:off x="5864705" y="2169197"/>
              <a:ext cx="424585" cy="200055"/>
              <a:chOff x="5110120" y="2169338"/>
              <a:chExt cx="424585" cy="200055"/>
            </a:xfrm>
          </p:grpSpPr>
          <p:sp>
            <p:nvSpPr>
              <p:cNvPr id="227" name="Rectangle 22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233" name="Grouper 232"/>
          <p:cNvGrpSpPr/>
          <p:nvPr/>
        </p:nvGrpSpPr>
        <p:grpSpPr>
          <a:xfrm>
            <a:off x="7270404" y="2581820"/>
            <a:ext cx="1179170" cy="316701"/>
            <a:chOff x="5110120" y="2054903"/>
            <a:chExt cx="1179170" cy="316701"/>
          </a:xfrm>
        </p:grpSpPr>
        <p:cxnSp>
          <p:nvCxnSpPr>
            <p:cNvPr id="234" name="Connecteur droit 233"/>
            <p:cNvCxnSpPr>
              <a:endCxn id="2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5" name="Connecteur droit 2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6" name="Connecteur droit 2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7" name="Grouper 236"/>
            <p:cNvGrpSpPr/>
            <p:nvPr/>
          </p:nvGrpSpPr>
          <p:grpSpPr>
            <a:xfrm>
              <a:off x="5110120" y="2169338"/>
              <a:ext cx="424585" cy="200055"/>
              <a:chOff x="5110120" y="2169338"/>
              <a:chExt cx="424585" cy="200055"/>
            </a:xfrm>
          </p:grpSpPr>
          <p:sp>
            <p:nvSpPr>
              <p:cNvPr id="244" name="Rectangle 2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ZoneTexte 24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8" name="Grouper 237"/>
            <p:cNvGrpSpPr/>
            <p:nvPr/>
          </p:nvGrpSpPr>
          <p:grpSpPr>
            <a:xfrm>
              <a:off x="5487067" y="2171549"/>
              <a:ext cx="424585" cy="200055"/>
              <a:chOff x="5110120" y="2169338"/>
              <a:chExt cx="424585" cy="200055"/>
            </a:xfrm>
          </p:grpSpPr>
          <p:sp>
            <p:nvSpPr>
              <p:cNvPr id="242" name="Rectangle 2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3" name="ZoneTexte 24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9" name="Grouper 238"/>
            <p:cNvGrpSpPr/>
            <p:nvPr/>
          </p:nvGrpSpPr>
          <p:grpSpPr>
            <a:xfrm>
              <a:off x="5864705" y="2169197"/>
              <a:ext cx="424585" cy="200055"/>
              <a:chOff x="5110120" y="2169338"/>
              <a:chExt cx="424585" cy="200055"/>
            </a:xfrm>
          </p:grpSpPr>
          <p:sp>
            <p:nvSpPr>
              <p:cNvPr id="240" name="Rectangle 2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1" name="ZoneTexte 24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46" name="Connecteur droit 245"/>
          <p:cNvCxnSpPr>
            <a:stCxn id="249" idx="2"/>
          </p:cNvCxnSpPr>
          <p:nvPr/>
        </p:nvCxnSpPr>
        <p:spPr>
          <a:xfrm flipH="1">
            <a:off x="6548530" y="230451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7" name="Connecteur droit 246"/>
          <p:cNvCxnSpPr>
            <a:stCxn id="249" idx="2"/>
          </p:cNvCxnSpPr>
          <p:nvPr/>
        </p:nvCxnSpPr>
        <p:spPr>
          <a:xfrm>
            <a:off x="7149896" y="230451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48" name="Grouper 247"/>
          <p:cNvGrpSpPr/>
          <p:nvPr/>
        </p:nvGrpSpPr>
        <p:grpSpPr>
          <a:xfrm>
            <a:off x="6815376" y="2125978"/>
            <a:ext cx="673796" cy="200055"/>
            <a:chOff x="5884410" y="1296049"/>
            <a:chExt cx="673796" cy="200055"/>
          </a:xfrm>
        </p:grpSpPr>
        <p:sp>
          <p:nvSpPr>
            <p:cNvPr id="249" name="Rectangle 24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0" name="ZoneTexte 249"/>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251" name="Grouper 250"/>
          <p:cNvGrpSpPr/>
          <p:nvPr/>
        </p:nvGrpSpPr>
        <p:grpSpPr>
          <a:xfrm>
            <a:off x="6211632" y="2428371"/>
            <a:ext cx="673796" cy="200055"/>
            <a:chOff x="5884410" y="1296049"/>
            <a:chExt cx="673796" cy="200055"/>
          </a:xfrm>
        </p:grpSpPr>
        <p:sp>
          <p:nvSpPr>
            <p:cNvPr id="252" name="Rectangle 2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ZoneTexte 25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4" name="Grouper 253"/>
          <p:cNvGrpSpPr/>
          <p:nvPr/>
        </p:nvGrpSpPr>
        <p:grpSpPr>
          <a:xfrm>
            <a:off x="7522471" y="2445178"/>
            <a:ext cx="673796" cy="200055"/>
            <a:chOff x="5884410" y="1296049"/>
            <a:chExt cx="673796" cy="200055"/>
          </a:xfrm>
        </p:grpSpPr>
        <p:sp>
          <p:nvSpPr>
            <p:cNvPr id="255" name="Rectangle 2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6" name="ZoneTexte 2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7" name="Grouper 256"/>
          <p:cNvGrpSpPr/>
          <p:nvPr/>
        </p:nvGrpSpPr>
        <p:grpSpPr>
          <a:xfrm>
            <a:off x="5979417" y="2606906"/>
            <a:ext cx="1179170" cy="316701"/>
            <a:chOff x="5110120" y="2054903"/>
            <a:chExt cx="1179170" cy="316701"/>
          </a:xfrm>
        </p:grpSpPr>
        <p:cxnSp>
          <p:nvCxnSpPr>
            <p:cNvPr id="258" name="Connecteur droit 257"/>
            <p:cNvCxnSpPr>
              <a:endCxn id="26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9" name="Connecteur droit 25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0" name="Connecteur droit 259"/>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61" name="Grouper 260"/>
            <p:cNvGrpSpPr/>
            <p:nvPr/>
          </p:nvGrpSpPr>
          <p:grpSpPr>
            <a:xfrm>
              <a:off x="5110120" y="2169338"/>
              <a:ext cx="424585" cy="200055"/>
              <a:chOff x="5110120" y="2169338"/>
              <a:chExt cx="424585" cy="200055"/>
            </a:xfrm>
          </p:grpSpPr>
          <p:sp>
            <p:nvSpPr>
              <p:cNvPr id="268" name="Rectangle 2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9" name="ZoneTexte 26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2" name="Grouper 261"/>
            <p:cNvGrpSpPr/>
            <p:nvPr/>
          </p:nvGrpSpPr>
          <p:grpSpPr>
            <a:xfrm>
              <a:off x="5487067" y="2171549"/>
              <a:ext cx="424585" cy="200055"/>
              <a:chOff x="5110120" y="2169338"/>
              <a:chExt cx="424585" cy="200055"/>
            </a:xfrm>
          </p:grpSpPr>
          <p:sp>
            <p:nvSpPr>
              <p:cNvPr id="266" name="Rectangle 2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7" name="ZoneTexte 26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3" name="Grouper 262"/>
            <p:cNvGrpSpPr/>
            <p:nvPr/>
          </p:nvGrpSpPr>
          <p:grpSpPr>
            <a:xfrm>
              <a:off x="5864705" y="2169197"/>
              <a:ext cx="424585" cy="200055"/>
              <a:chOff x="5110120" y="2169338"/>
              <a:chExt cx="424585" cy="200055"/>
            </a:xfrm>
          </p:grpSpPr>
          <p:sp>
            <p:nvSpPr>
              <p:cNvPr id="264" name="Rectangle 26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5" name="ZoneTexte 26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270" name="Grouper 269"/>
          <p:cNvGrpSpPr/>
          <p:nvPr/>
        </p:nvGrpSpPr>
        <p:grpSpPr>
          <a:xfrm>
            <a:off x="7310987" y="2623713"/>
            <a:ext cx="1179170" cy="316701"/>
            <a:chOff x="5110120" y="2054903"/>
            <a:chExt cx="1179170" cy="316701"/>
          </a:xfrm>
        </p:grpSpPr>
        <p:cxnSp>
          <p:nvCxnSpPr>
            <p:cNvPr id="271" name="Connecteur droit 270"/>
            <p:cNvCxnSpPr>
              <a:endCxn id="28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2" name="Connecteur droit 27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3" name="Connecteur droit 27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74" name="Grouper 273"/>
            <p:cNvGrpSpPr/>
            <p:nvPr/>
          </p:nvGrpSpPr>
          <p:grpSpPr>
            <a:xfrm>
              <a:off x="5110120" y="2169338"/>
              <a:ext cx="424585" cy="200055"/>
              <a:chOff x="5110120" y="2169338"/>
              <a:chExt cx="424585" cy="200055"/>
            </a:xfrm>
          </p:grpSpPr>
          <p:sp>
            <p:nvSpPr>
              <p:cNvPr id="281" name="Rectangle 2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2" name="ZoneTexte 28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5" name="Grouper 274"/>
            <p:cNvGrpSpPr/>
            <p:nvPr/>
          </p:nvGrpSpPr>
          <p:grpSpPr>
            <a:xfrm>
              <a:off x="5487067" y="2171549"/>
              <a:ext cx="424585" cy="200055"/>
              <a:chOff x="5110120" y="2169338"/>
              <a:chExt cx="424585" cy="200055"/>
            </a:xfrm>
          </p:grpSpPr>
          <p:sp>
            <p:nvSpPr>
              <p:cNvPr id="279" name="Rectangle 2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0" name="ZoneTexte 27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6" name="Grouper 275"/>
            <p:cNvGrpSpPr/>
            <p:nvPr/>
          </p:nvGrpSpPr>
          <p:grpSpPr>
            <a:xfrm>
              <a:off x="5864705" y="2169197"/>
              <a:ext cx="424585" cy="200055"/>
              <a:chOff x="5110120" y="2169338"/>
              <a:chExt cx="424585" cy="200055"/>
            </a:xfrm>
          </p:grpSpPr>
          <p:sp>
            <p:nvSpPr>
              <p:cNvPr id="277" name="Rectangle 2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8" name="ZoneTexte 2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283" name="Image 282"/>
          <p:cNvPicPr>
            <a:picLocks noChangeAspect="1"/>
          </p:cNvPicPr>
          <p:nvPr/>
        </p:nvPicPr>
        <p:blipFill>
          <a:blip r:embed="rId3"/>
          <a:stretch>
            <a:fillRect/>
          </a:stretch>
        </p:blipFill>
        <p:spPr>
          <a:xfrm>
            <a:off x="8299395" y="2534501"/>
            <a:ext cx="294043" cy="338492"/>
          </a:xfrm>
          <a:prstGeom prst="rect">
            <a:avLst/>
          </a:prstGeom>
        </p:spPr>
      </p:pic>
      <p:pic>
        <p:nvPicPr>
          <p:cNvPr id="284" name="Image 283"/>
          <p:cNvPicPr>
            <a:picLocks noChangeAspect="1"/>
          </p:cNvPicPr>
          <p:nvPr/>
        </p:nvPicPr>
        <p:blipFill>
          <a:blip r:embed="rId3"/>
          <a:stretch>
            <a:fillRect/>
          </a:stretch>
        </p:blipFill>
        <p:spPr>
          <a:xfrm>
            <a:off x="7828926" y="2533217"/>
            <a:ext cx="294043" cy="338492"/>
          </a:xfrm>
          <a:prstGeom prst="rect">
            <a:avLst/>
          </a:prstGeom>
        </p:spPr>
      </p:pic>
      <p:pic>
        <p:nvPicPr>
          <p:cNvPr id="285" name="Image 284"/>
          <p:cNvPicPr>
            <a:picLocks noChangeAspect="1"/>
          </p:cNvPicPr>
          <p:nvPr/>
        </p:nvPicPr>
        <p:blipFill>
          <a:blip r:embed="rId3"/>
          <a:stretch>
            <a:fillRect/>
          </a:stretch>
        </p:blipFill>
        <p:spPr>
          <a:xfrm>
            <a:off x="6090089" y="2521227"/>
            <a:ext cx="294043" cy="338492"/>
          </a:xfrm>
          <a:prstGeom prst="rect">
            <a:avLst/>
          </a:prstGeom>
        </p:spPr>
      </p:pic>
      <p:pic>
        <p:nvPicPr>
          <p:cNvPr id="286" name="Image 285"/>
          <p:cNvPicPr>
            <a:picLocks noChangeAspect="1"/>
          </p:cNvPicPr>
          <p:nvPr/>
        </p:nvPicPr>
        <p:blipFill>
          <a:blip r:embed="rId3"/>
          <a:stretch>
            <a:fillRect/>
          </a:stretch>
        </p:blipFill>
        <p:spPr>
          <a:xfrm>
            <a:off x="6844845" y="2521227"/>
            <a:ext cx="294043" cy="338492"/>
          </a:xfrm>
          <a:prstGeom prst="rect">
            <a:avLst/>
          </a:prstGeom>
        </p:spPr>
      </p:pic>
      <p:pic>
        <p:nvPicPr>
          <p:cNvPr id="287" name="Image 286"/>
          <p:cNvPicPr>
            <a:picLocks noChangeAspect="1"/>
          </p:cNvPicPr>
          <p:nvPr/>
        </p:nvPicPr>
        <p:blipFill>
          <a:blip r:embed="rId3"/>
          <a:stretch>
            <a:fillRect/>
          </a:stretch>
        </p:blipFill>
        <p:spPr>
          <a:xfrm>
            <a:off x="7860394" y="2182178"/>
            <a:ext cx="294043" cy="338492"/>
          </a:xfrm>
          <a:prstGeom prst="rect">
            <a:avLst/>
          </a:prstGeom>
        </p:spPr>
      </p:pic>
      <p:pic>
        <p:nvPicPr>
          <p:cNvPr id="288" name="Image 287"/>
          <p:cNvPicPr>
            <a:picLocks noChangeAspect="1"/>
          </p:cNvPicPr>
          <p:nvPr/>
        </p:nvPicPr>
        <p:blipFill>
          <a:blip r:embed="rId3"/>
          <a:stretch>
            <a:fillRect/>
          </a:stretch>
        </p:blipFill>
        <p:spPr>
          <a:xfrm>
            <a:off x="6403168" y="2148899"/>
            <a:ext cx="294043" cy="338492"/>
          </a:xfrm>
          <a:prstGeom prst="rect">
            <a:avLst/>
          </a:prstGeom>
        </p:spPr>
      </p:pic>
      <p:sp>
        <p:nvSpPr>
          <p:cNvPr id="292" name="Forme libre 291"/>
          <p:cNvSpPr/>
          <p:nvPr/>
        </p:nvSpPr>
        <p:spPr>
          <a:xfrm>
            <a:off x="1906957" y="2252168"/>
            <a:ext cx="4381611" cy="332648"/>
          </a:xfrm>
          <a:custGeom>
            <a:avLst/>
            <a:gdLst>
              <a:gd name="connsiteX0" fmla="*/ 0 w 8027003"/>
              <a:gd name="connsiteY0" fmla="*/ 667608 h 667608"/>
              <a:gd name="connsiteX1" fmla="*/ 4303262 w 8027003"/>
              <a:gd name="connsiteY1" fmla="*/ 1779 h 667608"/>
              <a:gd name="connsiteX2" fmla="*/ 8027003 w 8027003"/>
              <a:gd name="connsiteY2" fmla="*/ 457995 h 667608"/>
            </a:gdLst>
            <a:ahLst/>
            <a:cxnLst>
              <a:cxn ang="0">
                <a:pos x="connsiteX0" y="connsiteY0"/>
              </a:cxn>
              <a:cxn ang="0">
                <a:pos x="connsiteX1" y="connsiteY1"/>
              </a:cxn>
              <a:cxn ang="0">
                <a:pos x="connsiteX2" y="connsiteY2"/>
              </a:cxn>
            </a:cxnLst>
            <a:rect l="l" t="t" r="r" b="b"/>
            <a:pathLst>
              <a:path w="8027003" h="667608">
                <a:moveTo>
                  <a:pt x="0" y="667608"/>
                </a:moveTo>
                <a:cubicBezTo>
                  <a:pt x="1482714" y="352161"/>
                  <a:pt x="2965428" y="36714"/>
                  <a:pt x="4303262" y="1779"/>
                </a:cubicBezTo>
                <a:cubicBezTo>
                  <a:pt x="5641096" y="-33157"/>
                  <a:pt x="8027003" y="457995"/>
                  <a:pt x="8027003" y="457995"/>
                </a:cubicBezTo>
              </a:path>
            </a:pathLst>
          </a:custGeom>
          <a:ln w="9525" cmpd="sng">
            <a:solidFill>
              <a:schemeClr val="bg1">
                <a:lumMod val="50000"/>
              </a:schemeClr>
            </a:solidFill>
            <a:headEnd type="oval" w="med" len="med"/>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4" name="Ellipse 143"/>
          <p:cNvSpPr/>
          <p:nvPr/>
        </p:nvSpPr>
        <p:spPr>
          <a:xfrm>
            <a:off x="5462076" y="3731855"/>
            <a:ext cx="2331690" cy="359574"/>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0" name="Image 149"/>
          <p:cNvPicPr>
            <a:picLocks noChangeAspect="1"/>
          </p:cNvPicPr>
          <p:nvPr/>
        </p:nvPicPr>
        <p:blipFill>
          <a:blip r:embed="rId4"/>
          <a:stretch>
            <a:fillRect/>
          </a:stretch>
        </p:blipFill>
        <p:spPr>
          <a:xfrm>
            <a:off x="7721851" y="4070256"/>
            <a:ext cx="1300685" cy="1156164"/>
          </a:xfrm>
          <a:prstGeom prst="rect">
            <a:avLst/>
          </a:prstGeom>
        </p:spPr>
      </p:pic>
      <p:sp>
        <p:nvSpPr>
          <p:cNvPr id="139" name="ZoneTexte 138"/>
          <p:cNvSpPr txBox="1"/>
          <p:nvPr/>
        </p:nvSpPr>
        <p:spPr>
          <a:xfrm>
            <a:off x="2818621" y="2373403"/>
            <a:ext cx="3161679"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Multi-dimensional &amp; staged </a:t>
            </a:r>
          </a:p>
          <a:p>
            <a:pPr algn="ctr"/>
            <a:r>
              <a:rPr lang="en-US" sz="1200" b="1" dirty="0" smtClean="0">
                <a:solidFill>
                  <a:srgbClr val="FF0000"/>
                </a:solidFill>
                <a:latin typeface="Verdana"/>
                <a:cs typeface="Verdana"/>
              </a:rPr>
              <a:t>variability modeling</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(2)</a:t>
            </a:r>
          </a:p>
        </p:txBody>
      </p:sp>
      <p:sp>
        <p:nvSpPr>
          <p:cNvPr id="140" name="Ellipse 12"/>
          <p:cNvSpPr/>
          <p:nvPr/>
        </p:nvSpPr>
        <p:spPr>
          <a:xfrm rot="21435567">
            <a:off x="821444" y="1945327"/>
            <a:ext cx="999493"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1" name="Ellipse 15"/>
          <p:cNvSpPr/>
          <p:nvPr/>
        </p:nvSpPr>
        <p:spPr>
          <a:xfrm>
            <a:off x="1710224" y="248164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Ellipse 23"/>
          <p:cNvSpPr/>
          <p:nvPr/>
        </p:nvSpPr>
        <p:spPr>
          <a:xfrm>
            <a:off x="1699964" y="2072548"/>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3" name="Ellipse 30"/>
          <p:cNvSpPr/>
          <p:nvPr/>
        </p:nvSpPr>
        <p:spPr>
          <a:xfrm>
            <a:off x="1313817" y="2542117"/>
            <a:ext cx="481072" cy="502247"/>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Ellipse 35"/>
          <p:cNvSpPr/>
          <p:nvPr/>
        </p:nvSpPr>
        <p:spPr>
          <a:xfrm rot="21381896">
            <a:off x="1289641" y="3033376"/>
            <a:ext cx="1200860" cy="673183"/>
          </a:xfrm>
          <a:custGeom>
            <a:avLst/>
            <a:gdLst/>
            <a:ahLst/>
            <a:cxnLst/>
            <a:rect l="l" t="t" r="r" b="b"/>
            <a:pathLst>
              <a:path w="1274336" h="659892">
                <a:moveTo>
                  <a:pt x="657468" y="0"/>
                </a:moveTo>
                <a:lnTo>
                  <a:pt x="668640" y="9216"/>
                </a:lnTo>
                <a:cubicBezTo>
                  <a:pt x="770968" y="78340"/>
                  <a:pt x="894326" y="118702"/>
                  <a:pt x="1027112" y="118702"/>
                </a:cubicBezTo>
                <a:cubicBezTo>
                  <a:pt x="1071374" y="118702"/>
                  <a:pt x="1114589" y="114218"/>
                  <a:pt x="1156326" y="105678"/>
                </a:cubicBezTo>
                <a:lnTo>
                  <a:pt x="1274336" y="69050"/>
                </a:lnTo>
                <a:lnTo>
                  <a:pt x="1266374" y="148014"/>
                </a:lnTo>
                <a:cubicBezTo>
                  <a:pt x="1206590" y="440143"/>
                  <a:pt x="948086" y="659892"/>
                  <a:pt x="638251" y="659892"/>
                </a:cubicBezTo>
                <a:cubicBezTo>
                  <a:pt x="328416" y="659892"/>
                  <a:pt x="69913" y="440143"/>
                  <a:pt x="10128" y="148014"/>
                </a:cubicBezTo>
                <a:lnTo>
                  <a:pt x="0" y="47559"/>
                </a:lnTo>
                <a:lnTo>
                  <a:pt x="38260" y="68323"/>
                </a:lnTo>
                <a:cubicBezTo>
                  <a:pt x="114966" y="100763"/>
                  <a:pt x="199300" y="118702"/>
                  <a:pt x="287824" y="118702"/>
                </a:cubicBezTo>
                <a:cubicBezTo>
                  <a:pt x="420611" y="118702"/>
                  <a:pt x="543969" y="78340"/>
                  <a:pt x="646297" y="9216"/>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Ellipse 30"/>
          <p:cNvSpPr/>
          <p:nvPr/>
        </p:nvSpPr>
        <p:spPr>
          <a:xfrm rot="13825752">
            <a:off x="1982770" y="261364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7" name="Ellipse 12"/>
          <p:cNvSpPr/>
          <p:nvPr/>
        </p:nvSpPr>
        <p:spPr>
          <a:xfrm rot="21435567" flipH="1">
            <a:off x="1985508" y="1873138"/>
            <a:ext cx="924126" cy="1015248"/>
          </a:xfrm>
          <a:custGeom>
            <a:avLst/>
            <a:gdLst/>
            <a:ahLst/>
            <a:cxnLst/>
            <a:rect l="l" t="t" r="r" b="b"/>
            <a:pathLst>
              <a:path w="1010793" h="1211013">
                <a:moveTo>
                  <a:pt x="641149" y="0"/>
                </a:moveTo>
                <a:cubicBezTo>
                  <a:pt x="773936" y="0"/>
                  <a:pt x="897294" y="40362"/>
                  <a:pt x="999622" y="109486"/>
                </a:cubicBezTo>
                <a:lnTo>
                  <a:pt x="1010793" y="118702"/>
                </a:lnTo>
                <a:lnTo>
                  <a:pt x="927076" y="187767"/>
                </a:lnTo>
                <a:cubicBezTo>
                  <a:pt x="840057" y="274777"/>
                  <a:pt x="777936" y="386680"/>
                  <a:pt x="752314" y="511878"/>
                </a:cubicBezTo>
                <a:lnTo>
                  <a:pt x="744353" y="590843"/>
                </a:lnTo>
                <a:lnTo>
                  <a:pt x="742012" y="591569"/>
                </a:lnTo>
                <a:cubicBezTo>
                  <a:pt x="511894" y="688890"/>
                  <a:pt x="350427" y="916725"/>
                  <a:pt x="350427" y="1182268"/>
                </a:cubicBezTo>
                <a:lnTo>
                  <a:pt x="353325" y="1211013"/>
                </a:lnTo>
                <a:lnTo>
                  <a:pt x="282677" y="1172670"/>
                </a:lnTo>
                <a:cubicBezTo>
                  <a:pt x="112130" y="1057464"/>
                  <a:pt x="0" y="862364"/>
                  <a:pt x="0" y="641078"/>
                </a:cubicBezTo>
                <a:cubicBezTo>
                  <a:pt x="0" y="287020"/>
                  <a:pt x="287052" y="0"/>
                  <a:pt x="641149" y="0"/>
                </a:cubicBezTo>
                <a:close/>
              </a:path>
            </a:pathLst>
          </a:cu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Ellipse 23"/>
          <p:cNvSpPr/>
          <p:nvPr/>
        </p:nvSpPr>
        <p:spPr>
          <a:xfrm>
            <a:off x="1703641" y="2080939"/>
            <a:ext cx="386106" cy="353078"/>
          </a:xfrm>
          <a:custGeom>
            <a:avLst/>
            <a:gdLst/>
            <a:ahLst/>
            <a:cxnLst/>
            <a:rect l="l" t="t" r="r" b="b"/>
            <a:pathLst>
              <a:path w="533823" h="485599">
                <a:moveTo>
                  <a:pt x="266026" y="0"/>
                </a:moveTo>
                <a:lnTo>
                  <a:pt x="349743" y="69065"/>
                </a:lnTo>
                <a:cubicBezTo>
                  <a:pt x="436762" y="156075"/>
                  <a:pt x="498883" y="267979"/>
                  <a:pt x="524505" y="393176"/>
                </a:cubicBezTo>
                <a:lnTo>
                  <a:pt x="533823" y="485599"/>
                </a:lnTo>
                <a:lnTo>
                  <a:pt x="516332" y="476288"/>
                </a:lnTo>
                <a:cubicBezTo>
                  <a:pt x="432814" y="441644"/>
                  <a:pt x="340990" y="422487"/>
                  <a:pt x="244604" y="422487"/>
                </a:cubicBezTo>
                <a:cubicBezTo>
                  <a:pt x="196411" y="422487"/>
                  <a:pt x="149359" y="427277"/>
                  <a:pt x="103915" y="436397"/>
                </a:cubicBezTo>
                <a:lnTo>
                  <a:pt x="0" y="468031"/>
                </a:lnTo>
                <a:lnTo>
                  <a:pt x="7547" y="393176"/>
                </a:lnTo>
                <a:cubicBezTo>
                  <a:pt x="33169" y="267979"/>
                  <a:pt x="95290" y="156075"/>
                  <a:pt x="182309" y="69065"/>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3" name="Ellipse 15"/>
          <p:cNvSpPr/>
          <p:nvPr/>
        </p:nvSpPr>
        <p:spPr>
          <a:xfrm>
            <a:off x="1717116" y="248851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5"/>
          <p:cNvSpPr/>
          <p:nvPr/>
        </p:nvSpPr>
        <p:spPr>
          <a:xfrm>
            <a:off x="1710780" y="2495382"/>
            <a:ext cx="392751" cy="452446"/>
          </a:xfrm>
          <a:custGeom>
            <a:avLst/>
            <a:gdLst/>
            <a:ahLst/>
            <a:cxnLst/>
            <a:rect l="l" t="t" r="r" b="b"/>
            <a:pathLst>
              <a:path w="543010" h="622264">
                <a:moveTo>
                  <a:pt x="252288" y="0"/>
                </a:moveTo>
                <a:cubicBezTo>
                  <a:pt x="340812" y="0"/>
                  <a:pt x="425146" y="17939"/>
                  <a:pt x="501852" y="50379"/>
                </a:cubicBezTo>
                <a:lnTo>
                  <a:pt x="540112" y="71144"/>
                </a:lnTo>
                <a:lnTo>
                  <a:pt x="543010" y="99888"/>
                </a:lnTo>
                <a:cubicBezTo>
                  <a:pt x="543010" y="276917"/>
                  <a:pt x="471247" y="437187"/>
                  <a:pt x="355222" y="553199"/>
                </a:cubicBezTo>
                <a:lnTo>
                  <a:pt x="271505" y="622264"/>
                </a:lnTo>
                <a:lnTo>
                  <a:pt x="187788" y="553199"/>
                </a:lnTo>
                <a:cubicBezTo>
                  <a:pt x="71763" y="437187"/>
                  <a:pt x="0" y="276917"/>
                  <a:pt x="0" y="99888"/>
                </a:cubicBezTo>
                <a:lnTo>
                  <a:pt x="5065" y="49653"/>
                </a:lnTo>
                <a:lnTo>
                  <a:pt x="123074" y="13025"/>
                </a:lnTo>
                <a:cubicBezTo>
                  <a:pt x="164812" y="4485"/>
                  <a:pt x="208026" y="0"/>
                  <a:pt x="252288" y="0"/>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5" name="Ellipse 30"/>
          <p:cNvSpPr/>
          <p:nvPr/>
        </p:nvSpPr>
        <p:spPr>
          <a:xfrm rot="13825752">
            <a:off x="1976434" y="2620517"/>
            <a:ext cx="483608" cy="499613"/>
          </a:xfrm>
          <a:custGeom>
            <a:avLst/>
            <a:gdLst/>
            <a:ahLst/>
            <a:cxnLst/>
            <a:rect l="l" t="t" r="r" b="b"/>
            <a:pathLst>
              <a:path w="665122" h="690756">
                <a:moveTo>
                  <a:pt x="392129" y="0"/>
                </a:moveTo>
                <a:lnTo>
                  <a:pt x="388861" y="31922"/>
                </a:lnTo>
                <a:cubicBezTo>
                  <a:pt x="388861" y="216871"/>
                  <a:pt x="464984" y="384312"/>
                  <a:pt x="588059" y="505514"/>
                </a:cubicBezTo>
                <a:lnTo>
                  <a:pt x="665122" y="568130"/>
                </a:lnTo>
                <a:lnTo>
                  <a:pt x="649195" y="581270"/>
                </a:lnTo>
                <a:cubicBezTo>
                  <a:pt x="546867" y="650394"/>
                  <a:pt x="423509" y="690756"/>
                  <a:pt x="290722" y="690756"/>
                </a:cubicBezTo>
                <a:cubicBezTo>
                  <a:pt x="202198" y="690756"/>
                  <a:pt x="117864" y="672817"/>
                  <a:pt x="41158" y="640377"/>
                </a:cubicBezTo>
                <a:lnTo>
                  <a:pt x="2898" y="619613"/>
                </a:lnTo>
                <a:lnTo>
                  <a:pt x="0" y="590868"/>
                </a:lnTo>
                <a:cubicBezTo>
                  <a:pt x="0" y="325325"/>
                  <a:pt x="161467" y="97490"/>
                  <a:pt x="391585" y="169"/>
                </a:cubicBezTo>
                <a:close/>
              </a:path>
            </a:pathLst>
          </a:cu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Rectangle 153"/>
          <p:cNvSpPr/>
          <p:nvPr/>
        </p:nvSpPr>
        <p:spPr>
          <a:xfrm>
            <a:off x="528834" y="4420301"/>
            <a:ext cx="8030963" cy="2200366"/>
          </a:xfrm>
          <a:prstGeom prst="rect">
            <a:avLst/>
          </a:prstGeom>
          <a:solidFill>
            <a:schemeClr val="accent3">
              <a:lumMod val="75000"/>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55" name="Grouper 154"/>
          <p:cNvGrpSpPr/>
          <p:nvPr/>
        </p:nvGrpSpPr>
        <p:grpSpPr>
          <a:xfrm>
            <a:off x="711968" y="5169181"/>
            <a:ext cx="2450880" cy="816064"/>
            <a:chOff x="2768007" y="4681855"/>
            <a:chExt cx="2450880" cy="816064"/>
          </a:xfrm>
        </p:grpSpPr>
        <p:cxnSp>
          <p:nvCxnSpPr>
            <p:cNvPr id="156" name="Connecteur droit 155"/>
            <p:cNvCxnSpPr>
              <a:stCxn id="316"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Connecteur droit 156"/>
            <p:cNvCxnSpPr>
              <a:stCxn id="316"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58" name="Grouper 157"/>
            <p:cNvGrpSpPr/>
            <p:nvPr/>
          </p:nvGrpSpPr>
          <p:grpSpPr>
            <a:xfrm>
              <a:off x="3532095" y="4681855"/>
              <a:ext cx="800405" cy="200055"/>
              <a:chOff x="5832215" y="1296049"/>
              <a:chExt cx="800405" cy="200055"/>
            </a:xfrm>
          </p:grpSpPr>
          <p:sp>
            <p:nvSpPr>
              <p:cNvPr id="316" name="Rectangle 315"/>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7" name="ZoneTexte 316"/>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Concrete S.</a:t>
                </a:r>
                <a:endParaRPr lang="fr-FR" sz="700" b="1" dirty="0">
                  <a:latin typeface="Verdana"/>
                  <a:cs typeface="Verdana"/>
                </a:endParaRPr>
              </a:p>
            </p:txBody>
          </p:sp>
        </p:grpSp>
        <p:grpSp>
          <p:nvGrpSpPr>
            <p:cNvPr id="159" name="Grouper 158"/>
            <p:cNvGrpSpPr/>
            <p:nvPr/>
          </p:nvGrpSpPr>
          <p:grpSpPr>
            <a:xfrm>
              <a:off x="3003326" y="4974208"/>
              <a:ext cx="673796" cy="200055"/>
              <a:chOff x="5884410" y="1296049"/>
              <a:chExt cx="673796" cy="200055"/>
            </a:xfrm>
          </p:grpSpPr>
          <p:sp>
            <p:nvSpPr>
              <p:cNvPr id="314" name="Rectangle 31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5" name="ZoneTexte 314"/>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160" name="Grouper 159"/>
            <p:cNvGrpSpPr/>
            <p:nvPr/>
          </p:nvGrpSpPr>
          <p:grpSpPr>
            <a:xfrm>
              <a:off x="4251201" y="5002683"/>
              <a:ext cx="673796" cy="200055"/>
              <a:chOff x="5884410" y="1296049"/>
              <a:chExt cx="673796" cy="200055"/>
            </a:xfrm>
          </p:grpSpPr>
          <p:sp>
            <p:nvSpPr>
              <p:cNvPr id="312" name="Rectangle 3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3" name="ZoneTexte 31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166" name="Grouper 165"/>
            <p:cNvGrpSpPr/>
            <p:nvPr/>
          </p:nvGrpSpPr>
          <p:grpSpPr>
            <a:xfrm>
              <a:off x="2768007" y="5151483"/>
              <a:ext cx="1179170" cy="316701"/>
              <a:chOff x="5110120" y="2054903"/>
              <a:chExt cx="1179170" cy="316701"/>
            </a:xfrm>
          </p:grpSpPr>
          <p:cxnSp>
            <p:nvCxnSpPr>
              <p:cNvPr id="300" name="Connecteur droit 299"/>
              <p:cNvCxnSpPr>
                <a:endCxn id="31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1" name="Connecteur droit 30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2" name="Connecteur droit 30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03" name="Grouper 302"/>
              <p:cNvGrpSpPr/>
              <p:nvPr/>
            </p:nvGrpSpPr>
            <p:grpSpPr>
              <a:xfrm>
                <a:off x="5110120" y="2169338"/>
                <a:ext cx="424585" cy="200055"/>
                <a:chOff x="5110120" y="2169338"/>
                <a:chExt cx="424585" cy="200055"/>
              </a:xfrm>
            </p:grpSpPr>
            <p:sp>
              <p:nvSpPr>
                <p:cNvPr id="310" name="Rectangle 30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11" name="ZoneTexte 31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04" name="Grouper 303"/>
              <p:cNvGrpSpPr/>
              <p:nvPr/>
            </p:nvGrpSpPr>
            <p:grpSpPr>
              <a:xfrm>
                <a:off x="5487067" y="2171549"/>
                <a:ext cx="424585" cy="200055"/>
                <a:chOff x="5110120" y="2169338"/>
                <a:chExt cx="424585" cy="200055"/>
              </a:xfrm>
            </p:grpSpPr>
            <p:sp>
              <p:nvSpPr>
                <p:cNvPr id="308" name="Rectangle 30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9" name="ZoneTexte 30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05" name="Grouper 304"/>
              <p:cNvGrpSpPr/>
              <p:nvPr/>
            </p:nvGrpSpPr>
            <p:grpSpPr>
              <a:xfrm>
                <a:off x="5864705" y="2169197"/>
                <a:ext cx="424585" cy="200055"/>
                <a:chOff x="5110120" y="2169338"/>
                <a:chExt cx="424585" cy="200055"/>
              </a:xfrm>
            </p:grpSpPr>
            <p:sp>
              <p:nvSpPr>
                <p:cNvPr id="306" name="Rectangle 30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7" name="ZoneTexte 30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167" name="Grouper 166"/>
            <p:cNvGrpSpPr/>
            <p:nvPr/>
          </p:nvGrpSpPr>
          <p:grpSpPr>
            <a:xfrm>
              <a:off x="4039717" y="5181218"/>
              <a:ext cx="1179170" cy="316701"/>
              <a:chOff x="5110120" y="2054903"/>
              <a:chExt cx="1179170" cy="316701"/>
            </a:xfrm>
          </p:grpSpPr>
          <p:cxnSp>
            <p:nvCxnSpPr>
              <p:cNvPr id="168" name="Connecteur droit 167"/>
              <p:cNvCxnSpPr>
                <a:endCxn id="29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9" name="Connecteur droit 16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9" name="Connecteur droit 28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90" name="Grouper 289"/>
              <p:cNvGrpSpPr/>
              <p:nvPr/>
            </p:nvGrpSpPr>
            <p:grpSpPr>
              <a:xfrm>
                <a:off x="5110120" y="2169338"/>
                <a:ext cx="424585" cy="200055"/>
                <a:chOff x="5110120" y="2169338"/>
                <a:chExt cx="424585" cy="200055"/>
              </a:xfrm>
            </p:grpSpPr>
            <p:sp>
              <p:nvSpPr>
                <p:cNvPr id="298" name="Rectangle 29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9" name="ZoneTexte 29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91" name="Grouper 290"/>
              <p:cNvGrpSpPr/>
              <p:nvPr/>
            </p:nvGrpSpPr>
            <p:grpSpPr>
              <a:xfrm>
                <a:off x="5487067" y="2171549"/>
                <a:ext cx="424585" cy="200055"/>
                <a:chOff x="5110120" y="2169338"/>
                <a:chExt cx="424585" cy="200055"/>
              </a:xfrm>
            </p:grpSpPr>
            <p:sp>
              <p:nvSpPr>
                <p:cNvPr id="296" name="Rectangle 29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7" name="ZoneTexte 29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93" name="Grouper 292"/>
              <p:cNvGrpSpPr/>
              <p:nvPr/>
            </p:nvGrpSpPr>
            <p:grpSpPr>
              <a:xfrm>
                <a:off x="5864705" y="2169197"/>
                <a:ext cx="424585" cy="200055"/>
                <a:chOff x="5110120" y="2169338"/>
                <a:chExt cx="424585" cy="200055"/>
              </a:xfrm>
            </p:grpSpPr>
            <p:sp>
              <p:nvSpPr>
                <p:cNvPr id="294" name="Rectangle 2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5" name="ZoneTexte 29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318" name="Image 317"/>
          <p:cNvPicPr>
            <a:picLocks noChangeAspect="1"/>
          </p:cNvPicPr>
          <p:nvPr/>
        </p:nvPicPr>
        <p:blipFill>
          <a:blip r:embed="rId3"/>
          <a:stretch>
            <a:fillRect/>
          </a:stretch>
        </p:blipFill>
        <p:spPr>
          <a:xfrm>
            <a:off x="989531" y="5215751"/>
            <a:ext cx="294043" cy="338492"/>
          </a:xfrm>
          <a:prstGeom prst="rect">
            <a:avLst/>
          </a:prstGeom>
        </p:spPr>
      </p:pic>
      <p:grpSp>
        <p:nvGrpSpPr>
          <p:cNvPr id="319" name="Grouper 318"/>
          <p:cNvGrpSpPr/>
          <p:nvPr/>
        </p:nvGrpSpPr>
        <p:grpSpPr>
          <a:xfrm>
            <a:off x="3338369" y="5185365"/>
            <a:ext cx="2450880" cy="816064"/>
            <a:chOff x="2768007" y="4681855"/>
            <a:chExt cx="2450880" cy="816064"/>
          </a:xfrm>
        </p:grpSpPr>
        <p:cxnSp>
          <p:nvCxnSpPr>
            <p:cNvPr id="320" name="Connecteur droit 319"/>
            <p:cNvCxnSpPr>
              <a:stCxn id="355"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1" name="Connecteur droit 320"/>
            <p:cNvCxnSpPr>
              <a:stCxn id="355"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22" name="Grouper 321"/>
            <p:cNvGrpSpPr/>
            <p:nvPr/>
          </p:nvGrpSpPr>
          <p:grpSpPr>
            <a:xfrm>
              <a:off x="3532095" y="4681855"/>
              <a:ext cx="800405" cy="200055"/>
              <a:chOff x="5832215" y="1296049"/>
              <a:chExt cx="800405" cy="200055"/>
            </a:xfrm>
          </p:grpSpPr>
          <p:sp>
            <p:nvSpPr>
              <p:cNvPr id="355" name="Rectangle 3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6" name="ZoneTexte 355"/>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Abstract S.</a:t>
                </a:r>
                <a:endParaRPr lang="fr-FR" sz="700" b="1" dirty="0">
                  <a:latin typeface="Verdana"/>
                  <a:cs typeface="Verdana"/>
                </a:endParaRPr>
              </a:p>
            </p:txBody>
          </p:sp>
        </p:grpSp>
        <p:grpSp>
          <p:nvGrpSpPr>
            <p:cNvPr id="323" name="Grouper 322"/>
            <p:cNvGrpSpPr/>
            <p:nvPr/>
          </p:nvGrpSpPr>
          <p:grpSpPr>
            <a:xfrm>
              <a:off x="3003326" y="4974208"/>
              <a:ext cx="673796" cy="200055"/>
              <a:chOff x="5884410" y="1296049"/>
              <a:chExt cx="673796" cy="200055"/>
            </a:xfrm>
          </p:grpSpPr>
          <p:sp>
            <p:nvSpPr>
              <p:cNvPr id="353" name="Rectangle 352"/>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4" name="ZoneTexte 353"/>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324" name="Grouper 323"/>
            <p:cNvGrpSpPr/>
            <p:nvPr/>
          </p:nvGrpSpPr>
          <p:grpSpPr>
            <a:xfrm>
              <a:off x="4251201" y="5002683"/>
              <a:ext cx="673796" cy="200055"/>
              <a:chOff x="5884410" y="1296049"/>
              <a:chExt cx="673796" cy="200055"/>
            </a:xfrm>
          </p:grpSpPr>
          <p:sp>
            <p:nvSpPr>
              <p:cNvPr id="351" name="Rectangle 35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2" name="ZoneTexte 351"/>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325" name="Grouper 324"/>
            <p:cNvGrpSpPr/>
            <p:nvPr/>
          </p:nvGrpSpPr>
          <p:grpSpPr>
            <a:xfrm>
              <a:off x="2768007" y="5151483"/>
              <a:ext cx="1179170" cy="316701"/>
              <a:chOff x="5110120" y="2054903"/>
              <a:chExt cx="1179170" cy="316701"/>
            </a:xfrm>
          </p:grpSpPr>
          <p:cxnSp>
            <p:nvCxnSpPr>
              <p:cNvPr id="339" name="Connecteur droit 338"/>
              <p:cNvCxnSpPr>
                <a:endCxn id="349"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0" name="Connecteur droit 339"/>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1" name="Connecteur droit 340"/>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42" name="Grouper 341"/>
              <p:cNvGrpSpPr/>
              <p:nvPr/>
            </p:nvGrpSpPr>
            <p:grpSpPr>
              <a:xfrm>
                <a:off x="5110120" y="2169338"/>
                <a:ext cx="424585" cy="200055"/>
                <a:chOff x="5110120" y="2169338"/>
                <a:chExt cx="424585" cy="200055"/>
              </a:xfrm>
            </p:grpSpPr>
            <p:sp>
              <p:nvSpPr>
                <p:cNvPr id="349" name="Rectangle 34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0" name="ZoneTexte 34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43" name="Grouper 342"/>
              <p:cNvGrpSpPr/>
              <p:nvPr/>
            </p:nvGrpSpPr>
            <p:grpSpPr>
              <a:xfrm>
                <a:off x="5487067" y="2171549"/>
                <a:ext cx="424585" cy="200055"/>
                <a:chOff x="5110120" y="2169338"/>
                <a:chExt cx="424585" cy="200055"/>
              </a:xfrm>
            </p:grpSpPr>
            <p:sp>
              <p:nvSpPr>
                <p:cNvPr id="347" name="Rectangle 34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8" name="ZoneTexte 34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44" name="Grouper 343"/>
              <p:cNvGrpSpPr/>
              <p:nvPr/>
            </p:nvGrpSpPr>
            <p:grpSpPr>
              <a:xfrm>
                <a:off x="5864705" y="2169197"/>
                <a:ext cx="424585" cy="200055"/>
                <a:chOff x="5110120" y="2169338"/>
                <a:chExt cx="424585" cy="200055"/>
              </a:xfrm>
            </p:grpSpPr>
            <p:sp>
              <p:nvSpPr>
                <p:cNvPr id="345" name="Rectangle 34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6" name="ZoneTexte 345"/>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326" name="Grouper 325"/>
            <p:cNvGrpSpPr/>
            <p:nvPr/>
          </p:nvGrpSpPr>
          <p:grpSpPr>
            <a:xfrm>
              <a:off x="4039717" y="5181218"/>
              <a:ext cx="1179170" cy="316701"/>
              <a:chOff x="5110120" y="2054903"/>
              <a:chExt cx="1179170" cy="316701"/>
            </a:xfrm>
          </p:grpSpPr>
          <p:cxnSp>
            <p:nvCxnSpPr>
              <p:cNvPr id="327" name="Connecteur droit 326"/>
              <p:cNvCxnSpPr>
                <a:endCxn id="33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8" name="Connecteur droit 32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9" name="Connecteur droit 32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30" name="Grouper 329"/>
              <p:cNvGrpSpPr/>
              <p:nvPr/>
            </p:nvGrpSpPr>
            <p:grpSpPr>
              <a:xfrm>
                <a:off x="5110120" y="2169338"/>
                <a:ext cx="424585" cy="200055"/>
                <a:chOff x="5110120" y="2169338"/>
                <a:chExt cx="424585" cy="200055"/>
              </a:xfrm>
            </p:grpSpPr>
            <p:sp>
              <p:nvSpPr>
                <p:cNvPr id="337" name="Rectangle 33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8" name="ZoneTexte 33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31" name="Grouper 330"/>
              <p:cNvGrpSpPr/>
              <p:nvPr/>
            </p:nvGrpSpPr>
            <p:grpSpPr>
              <a:xfrm>
                <a:off x="5487067" y="2171549"/>
                <a:ext cx="424585" cy="200055"/>
                <a:chOff x="5110120" y="2169338"/>
                <a:chExt cx="424585" cy="200055"/>
              </a:xfrm>
            </p:grpSpPr>
            <p:sp>
              <p:nvSpPr>
                <p:cNvPr id="335" name="Rectangle 33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6" name="ZoneTexte 335"/>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32" name="Grouper 331"/>
              <p:cNvGrpSpPr/>
              <p:nvPr/>
            </p:nvGrpSpPr>
            <p:grpSpPr>
              <a:xfrm>
                <a:off x="5864705" y="2169197"/>
                <a:ext cx="424585" cy="200055"/>
                <a:chOff x="5110120" y="2169338"/>
                <a:chExt cx="424585" cy="200055"/>
              </a:xfrm>
            </p:grpSpPr>
            <p:sp>
              <p:nvSpPr>
                <p:cNvPr id="333" name="Rectangle 33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4" name="ZoneTexte 333"/>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357" name="Image 356"/>
          <p:cNvPicPr>
            <a:picLocks noChangeAspect="1"/>
          </p:cNvPicPr>
          <p:nvPr/>
        </p:nvPicPr>
        <p:blipFill>
          <a:blip r:embed="rId3"/>
          <a:stretch>
            <a:fillRect/>
          </a:stretch>
        </p:blipFill>
        <p:spPr>
          <a:xfrm>
            <a:off x="2504694" y="5226207"/>
            <a:ext cx="294043" cy="338492"/>
          </a:xfrm>
          <a:prstGeom prst="rect">
            <a:avLst/>
          </a:prstGeom>
        </p:spPr>
      </p:pic>
      <p:pic>
        <p:nvPicPr>
          <p:cNvPr id="358" name="Image 357"/>
          <p:cNvPicPr>
            <a:picLocks noChangeAspect="1"/>
          </p:cNvPicPr>
          <p:nvPr/>
        </p:nvPicPr>
        <p:blipFill>
          <a:blip r:embed="rId3"/>
          <a:stretch>
            <a:fillRect/>
          </a:stretch>
        </p:blipFill>
        <p:spPr>
          <a:xfrm>
            <a:off x="5117568" y="5234593"/>
            <a:ext cx="294043" cy="338492"/>
          </a:xfrm>
          <a:prstGeom prst="rect">
            <a:avLst/>
          </a:prstGeom>
        </p:spPr>
      </p:pic>
      <p:grpSp>
        <p:nvGrpSpPr>
          <p:cNvPr id="359" name="Grouper 358"/>
          <p:cNvGrpSpPr/>
          <p:nvPr/>
        </p:nvGrpSpPr>
        <p:grpSpPr>
          <a:xfrm>
            <a:off x="5927168" y="5207379"/>
            <a:ext cx="2450880" cy="816064"/>
            <a:chOff x="2768007" y="4681855"/>
            <a:chExt cx="2450880" cy="816064"/>
          </a:xfrm>
        </p:grpSpPr>
        <p:cxnSp>
          <p:nvCxnSpPr>
            <p:cNvPr id="360" name="Connecteur droit 359"/>
            <p:cNvCxnSpPr>
              <a:stCxn id="395" idx="2"/>
            </p:cNvCxnSpPr>
            <p:nvPr/>
          </p:nvCxnSpPr>
          <p:spPr>
            <a:xfrm flipH="1">
              <a:off x="3317444" y="486039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1" name="Connecteur droit 360"/>
            <p:cNvCxnSpPr>
              <a:stCxn id="395" idx="2"/>
            </p:cNvCxnSpPr>
            <p:nvPr/>
          </p:nvCxnSpPr>
          <p:spPr>
            <a:xfrm>
              <a:off x="3918810" y="486039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62" name="Grouper 361"/>
            <p:cNvGrpSpPr/>
            <p:nvPr/>
          </p:nvGrpSpPr>
          <p:grpSpPr>
            <a:xfrm>
              <a:off x="3532095" y="4681855"/>
              <a:ext cx="800405" cy="200055"/>
              <a:chOff x="5832215" y="1296049"/>
              <a:chExt cx="800405" cy="200055"/>
            </a:xfrm>
          </p:grpSpPr>
          <p:sp>
            <p:nvSpPr>
              <p:cNvPr id="395" name="Rectangle 39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6" name="ZoneTexte 395"/>
              <p:cNvSpPr txBox="1"/>
              <p:nvPr/>
            </p:nvSpPr>
            <p:spPr>
              <a:xfrm>
                <a:off x="5832215" y="1296049"/>
                <a:ext cx="800405" cy="200055"/>
              </a:xfrm>
              <a:prstGeom prst="rect">
                <a:avLst/>
              </a:prstGeom>
              <a:noFill/>
            </p:spPr>
            <p:txBody>
              <a:bodyPr wrap="square" rtlCol="0">
                <a:spAutoFit/>
              </a:bodyPr>
              <a:lstStyle/>
              <a:p>
                <a:pPr algn="ctr"/>
                <a:r>
                  <a:rPr lang="fr-FR" sz="700" b="1" dirty="0" smtClean="0">
                    <a:latin typeface="Verdana"/>
                    <a:cs typeface="Verdana"/>
                  </a:rPr>
                  <a:t>Semantics</a:t>
                </a:r>
                <a:endParaRPr lang="fr-FR" sz="700" b="1" dirty="0">
                  <a:latin typeface="Verdana"/>
                  <a:cs typeface="Verdana"/>
                </a:endParaRPr>
              </a:p>
            </p:txBody>
          </p:sp>
        </p:grpSp>
        <p:grpSp>
          <p:nvGrpSpPr>
            <p:cNvPr id="363" name="Grouper 362"/>
            <p:cNvGrpSpPr/>
            <p:nvPr/>
          </p:nvGrpSpPr>
          <p:grpSpPr>
            <a:xfrm>
              <a:off x="3003326" y="4974208"/>
              <a:ext cx="673796" cy="200055"/>
              <a:chOff x="5884410" y="1296049"/>
              <a:chExt cx="673796" cy="200055"/>
            </a:xfrm>
          </p:grpSpPr>
          <p:sp>
            <p:nvSpPr>
              <p:cNvPr id="393" name="Rectangle 392"/>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4" name="ZoneTexte 393"/>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364" name="Grouper 363"/>
            <p:cNvGrpSpPr/>
            <p:nvPr/>
          </p:nvGrpSpPr>
          <p:grpSpPr>
            <a:xfrm>
              <a:off x="4251201" y="5002683"/>
              <a:ext cx="673796" cy="200055"/>
              <a:chOff x="5884410" y="1296049"/>
              <a:chExt cx="673796" cy="200055"/>
            </a:xfrm>
          </p:grpSpPr>
          <p:sp>
            <p:nvSpPr>
              <p:cNvPr id="391" name="Rectangle 39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2" name="ZoneTexte 391"/>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365" name="Grouper 364"/>
            <p:cNvGrpSpPr/>
            <p:nvPr/>
          </p:nvGrpSpPr>
          <p:grpSpPr>
            <a:xfrm>
              <a:off x="2768007" y="5151483"/>
              <a:ext cx="1179170" cy="316701"/>
              <a:chOff x="5110120" y="2054903"/>
              <a:chExt cx="1179170" cy="316701"/>
            </a:xfrm>
          </p:grpSpPr>
          <p:cxnSp>
            <p:nvCxnSpPr>
              <p:cNvPr id="379" name="Connecteur droit 378"/>
              <p:cNvCxnSpPr>
                <a:endCxn id="389"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0" name="Connecteur droit 379"/>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1" name="Connecteur droit 380"/>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82" name="Grouper 381"/>
              <p:cNvGrpSpPr/>
              <p:nvPr/>
            </p:nvGrpSpPr>
            <p:grpSpPr>
              <a:xfrm>
                <a:off x="5110120" y="2169338"/>
                <a:ext cx="424585" cy="200055"/>
                <a:chOff x="5110120" y="2169338"/>
                <a:chExt cx="424585" cy="200055"/>
              </a:xfrm>
            </p:grpSpPr>
            <p:sp>
              <p:nvSpPr>
                <p:cNvPr id="389" name="Rectangle 38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0" name="ZoneTexte 38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83" name="Grouper 382"/>
              <p:cNvGrpSpPr/>
              <p:nvPr/>
            </p:nvGrpSpPr>
            <p:grpSpPr>
              <a:xfrm>
                <a:off x="5487067" y="2171549"/>
                <a:ext cx="424585" cy="200055"/>
                <a:chOff x="5110120" y="2169338"/>
                <a:chExt cx="424585" cy="200055"/>
              </a:xfrm>
            </p:grpSpPr>
            <p:sp>
              <p:nvSpPr>
                <p:cNvPr id="387" name="Rectangle 38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8" name="ZoneTexte 38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84" name="Grouper 383"/>
              <p:cNvGrpSpPr/>
              <p:nvPr/>
            </p:nvGrpSpPr>
            <p:grpSpPr>
              <a:xfrm>
                <a:off x="5864705" y="2169197"/>
                <a:ext cx="424585" cy="200055"/>
                <a:chOff x="5110120" y="2169338"/>
                <a:chExt cx="424585" cy="200055"/>
              </a:xfrm>
            </p:grpSpPr>
            <p:sp>
              <p:nvSpPr>
                <p:cNvPr id="385" name="Rectangle 38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6" name="ZoneTexte 385"/>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366" name="Grouper 365"/>
            <p:cNvGrpSpPr/>
            <p:nvPr/>
          </p:nvGrpSpPr>
          <p:grpSpPr>
            <a:xfrm>
              <a:off x="4039717" y="5181218"/>
              <a:ext cx="1179170" cy="316701"/>
              <a:chOff x="5110120" y="2054903"/>
              <a:chExt cx="1179170" cy="316701"/>
            </a:xfrm>
          </p:grpSpPr>
          <p:cxnSp>
            <p:nvCxnSpPr>
              <p:cNvPr id="367" name="Connecteur droit 366"/>
              <p:cNvCxnSpPr>
                <a:endCxn id="37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8" name="Connecteur droit 36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9" name="Connecteur droit 36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370" name="Grouper 369"/>
              <p:cNvGrpSpPr/>
              <p:nvPr/>
            </p:nvGrpSpPr>
            <p:grpSpPr>
              <a:xfrm>
                <a:off x="5110120" y="2169338"/>
                <a:ext cx="424585" cy="200055"/>
                <a:chOff x="5110120" y="2169338"/>
                <a:chExt cx="424585" cy="200055"/>
              </a:xfrm>
            </p:grpSpPr>
            <p:sp>
              <p:nvSpPr>
                <p:cNvPr id="377" name="Rectangle 3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8" name="ZoneTexte 3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71" name="Grouper 370"/>
              <p:cNvGrpSpPr/>
              <p:nvPr/>
            </p:nvGrpSpPr>
            <p:grpSpPr>
              <a:xfrm>
                <a:off x="5487067" y="2171549"/>
                <a:ext cx="424585" cy="200055"/>
                <a:chOff x="5110120" y="2169338"/>
                <a:chExt cx="424585" cy="200055"/>
              </a:xfrm>
            </p:grpSpPr>
            <p:sp>
              <p:nvSpPr>
                <p:cNvPr id="375" name="Rectangle 37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6" name="ZoneTexte 375"/>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372" name="Grouper 371"/>
              <p:cNvGrpSpPr/>
              <p:nvPr/>
            </p:nvGrpSpPr>
            <p:grpSpPr>
              <a:xfrm>
                <a:off x="5864705" y="2169197"/>
                <a:ext cx="424585" cy="200055"/>
                <a:chOff x="5110120" y="2169338"/>
                <a:chExt cx="424585" cy="200055"/>
              </a:xfrm>
            </p:grpSpPr>
            <p:sp>
              <p:nvSpPr>
                <p:cNvPr id="373" name="Rectangle 37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4" name="ZoneTexte 373"/>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pic>
        <p:nvPicPr>
          <p:cNvPr id="397" name="Image 396"/>
          <p:cNvPicPr>
            <a:picLocks noChangeAspect="1"/>
          </p:cNvPicPr>
          <p:nvPr/>
        </p:nvPicPr>
        <p:blipFill>
          <a:blip r:embed="rId3"/>
          <a:stretch>
            <a:fillRect/>
          </a:stretch>
        </p:blipFill>
        <p:spPr>
          <a:xfrm>
            <a:off x="6391449" y="5268936"/>
            <a:ext cx="294043" cy="338492"/>
          </a:xfrm>
          <a:prstGeom prst="rect">
            <a:avLst/>
          </a:prstGeom>
        </p:spPr>
      </p:pic>
      <p:grpSp>
        <p:nvGrpSpPr>
          <p:cNvPr id="398" name="Grouper 397"/>
          <p:cNvGrpSpPr/>
          <p:nvPr/>
        </p:nvGrpSpPr>
        <p:grpSpPr>
          <a:xfrm>
            <a:off x="4146765" y="4657873"/>
            <a:ext cx="673796" cy="230832"/>
            <a:chOff x="5884410" y="1296049"/>
            <a:chExt cx="673796" cy="230832"/>
          </a:xfrm>
        </p:grpSpPr>
        <p:sp>
          <p:nvSpPr>
            <p:cNvPr id="399" name="Rectangle 39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0" name="ZoneTexte 399"/>
            <p:cNvSpPr txBox="1"/>
            <p:nvPr/>
          </p:nvSpPr>
          <p:spPr>
            <a:xfrm>
              <a:off x="5889166" y="1296049"/>
              <a:ext cx="669040" cy="230832"/>
            </a:xfrm>
            <a:prstGeom prst="rect">
              <a:avLst/>
            </a:prstGeom>
            <a:noFill/>
          </p:spPr>
          <p:txBody>
            <a:bodyPr wrap="square" rtlCol="0">
              <a:spAutoFit/>
            </a:bodyPr>
            <a:lstStyle/>
            <a:p>
              <a:pPr algn="ctr"/>
              <a:r>
                <a:rPr lang="fr-FR" sz="900" b="1" dirty="0" err="1" smtClean="0">
                  <a:latin typeface="Verdana"/>
                  <a:cs typeface="Verdana"/>
                </a:rPr>
                <a:t>Family</a:t>
              </a:r>
              <a:endParaRPr lang="fr-FR" sz="900" b="1" dirty="0">
                <a:latin typeface="Verdana"/>
                <a:cs typeface="Verdana"/>
              </a:endParaRPr>
            </a:p>
          </p:txBody>
        </p:sp>
      </p:grpSp>
      <p:cxnSp>
        <p:nvCxnSpPr>
          <p:cNvPr id="401" name="Connecteur droit 400"/>
          <p:cNvCxnSpPr>
            <a:stCxn id="399" idx="2"/>
            <a:endCxn id="317" idx="0"/>
          </p:cNvCxnSpPr>
          <p:nvPr/>
        </p:nvCxnSpPr>
        <p:spPr>
          <a:xfrm flipH="1">
            <a:off x="1876259" y="4836408"/>
            <a:ext cx="2605026" cy="33277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2" name="Connecteur droit 401"/>
          <p:cNvCxnSpPr>
            <a:stCxn id="400" idx="2"/>
            <a:endCxn id="356" idx="0"/>
          </p:cNvCxnSpPr>
          <p:nvPr/>
        </p:nvCxnSpPr>
        <p:spPr>
          <a:xfrm>
            <a:off x="4486041" y="4888705"/>
            <a:ext cx="16619" cy="29666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3" name="Connecteur droit 402"/>
          <p:cNvCxnSpPr>
            <a:stCxn id="399" idx="2"/>
            <a:endCxn id="396" idx="0"/>
          </p:cNvCxnSpPr>
          <p:nvPr/>
        </p:nvCxnSpPr>
        <p:spPr>
          <a:xfrm>
            <a:off x="4481285" y="4836408"/>
            <a:ext cx="2610174" cy="370971"/>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4" name="Connecteur droit avec flèche 403"/>
          <p:cNvCxnSpPr/>
          <p:nvPr/>
        </p:nvCxnSpPr>
        <p:spPr>
          <a:xfrm>
            <a:off x="1894776" y="6435400"/>
            <a:ext cx="2347951" cy="0"/>
          </a:xfrm>
          <a:prstGeom prst="straightConnector1">
            <a:avLst/>
          </a:prstGeom>
          <a:ln w="28575"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405" name="Connecteur droit avec flèche 404"/>
          <p:cNvCxnSpPr/>
          <p:nvPr/>
        </p:nvCxnSpPr>
        <p:spPr>
          <a:xfrm>
            <a:off x="4761362" y="6415194"/>
            <a:ext cx="2347951" cy="0"/>
          </a:xfrm>
          <a:prstGeom prst="straightConnector1">
            <a:avLst/>
          </a:prstGeom>
          <a:ln w="28575" cmpd="sng">
            <a:solidFill>
              <a:srgbClr val="008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06" name="ZoneTexte 405"/>
          <p:cNvSpPr txBox="1"/>
          <p:nvPr/>
        </p:nvSpPr>
        <p:spPr>
          <a:xfrm>
            <a:off x="1894775" y="6112235"/>
            <a:ext cx="2347951" cy="307777"/>
          </a:xfrm>
          <a:prstGeom prst="rect">
            <a:avLst/>
          </a:prstGeom>
          <a:noFill/>
        </p:spPr>
        <p:txBody>
          <a:bodyPr wrap="square" rtlCol="0">
            <a:spAutoFit/>
          </a:bodyPr>
          <a:lstStyle/>
          <a:p>
            <a:pPr algn="ctr"/>
            <a:r>
              <a:rPr lang="en-US" sz="1400" b="1" dirty="0" smtClean="0">
                <a:solidFill>
                  <a:srgbClr val="008000"/>
                </a:solidFill>
                <a:latin typeface="Verdana"/>
                <a:cs typeface="Verdana"/>
              </a:rPr>
              <a:t>Implies</a:t>
            </a:r>
            <a:endParaRPr lang="fr-FR" sz="1500" b="1" dirty="0">
              <a:solidFill>
                <a:srgbClr val="008000"/>
              </a:solidFill>
              <a:latin typeface="Verdana"/>
              <a:cs typeface="Verdana"/>
            </a:endParaRPr>
          </a:p>
        </p:txBody>
      </p:sp>
      <p:sp>
        <p:nvSpPr>
          <p:cNvPr id="407" name="ZoneTexte 406"/>
          <p:cNvSpPr txBox="1"/>
          <p:nvPr/>
        </p:nvSpPr>
        <p:spPr>
          <a:xfrm>
            <a:off x="4758387" y="6103052"/>
            <a:ext cx="2347951" cy="307777"/>
          </a:xfrm>
          <a:prstGeom prst="rect">
            <a:avLst/>
          </a:prstGeom>
          <a:noFill/>
        </p:spPr>
        <p:txBody>
          <a:bodyPr wrap="square" rtlCol="0">
            <a:spAutoFit/>
          </a:bodyPr>
          <a:lstStyle/>
          <a:p>
            <a:pPr algn="ctr"/>
            <a:r>
              <a:rPr lang="en-US" sz="1400" b="1" dirty="0" smtClean="0">
                <a:solidFill>
                  <a:srgbClr val="008000"/>
                </a:solidFill>
                <a:latin typeface="Verdana"/>
                <a:cs typeface="Verdana"/>
              </a:rPr>
              <a:t>Implies</a:t>
            </a:r>
            <a:endParaRPr lang="fr-FR" sz="1500" b="1" dirty="0">
              <a:solidFill>
                <a:srgbClr val="008000"/>
              </a:solidFill>
              <a:latin typeface="Verdana"/>
              <a:cs typeface="Verdana"/>
            </a:endParaRPr>
          </a:p>
        </p:txBody>
      </p:sp>
      <p:sp>
        <p:nvSpPr>
          <p:cNvPr id="409" name="ZoneTexte 408"/>
          <p:cNvSpPr txBox="1"/>
          <p:nvPr/>
        </p:nvSpPr>
        <p:spPr>
          <a:xfrm>
            <a:off x="-99806" y="4220777"/>
            <a:ext cx="2793295" cy="400110"/>
          </a:xfrm>
          <a:prstGeom prst="rect">
            <a:avLst/>
          </a:prstGeom>
          <a:noFill/>
        </p:spPr>
        <p:txBody>
          <a:bodyPr wrap="square" rtlCol="0">
            <a:spAutoFit/>
          </a:bodyPr>
          <a:lstStyle/>
          <a:p>
            <a:pPr algn="ctr"/>
            <a:r>
              <a:rPr lang="en-US" sz="2000" b="1" dirty="0" smtClean="0">
                <a:solidFill>
                  <a:srgbClr val="008000"/>
                </a:solidFill>
                <a:latin typeface="Verdana"/>
                <a:cs typeface="Verdana"/>
              </a:rPr>
              <a:t>Formalization!</a:t>
            </a:r>
            <a:endParaRPr lang="fr-FR" sz="2000" b="1" dirty="0">
              <a:solidFill>
                <a:srgbClr val="008000"/>
              </a:solidFill>
              <a:latin typeface="Verdana"/>
              <a:cs typeface="Verdana"/>
            </a:endParaRPr>
          </a:p>
        </p:txBody>
      </p:sp>
      <p:sp>
        <p:nvSpPr>
          <p:cNvPr id="408" name="ZoneTexte 407"/>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25</a:t>
            </a:r>
            <a:endParaRPr lang="fr-FR" sz="1500" b="1" dirty="0">
              <a:latin typeface="Verdana"/>
              <a:cs typeface="Verdana"/>
            </a:endParaRPr>
          </a:p>
        </p:txBody>
      </p:sp>
    </p:spTree>
    <p:extLst>
      <p:ext uri="{BB962C8B-B14F-4D97-AF65-F5344CB8AC3E}">
        <p14:creationId xmlns:p14="http://schemas.microsoft.com/office/powerpoint/2010/main" val="15306345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304" y="30418"/>
            <a:ext cx="8532496" cy="1143000"/>
          </a:xfrm>
        </p:spPr>
        <p:txBody>
          <a:bodyPr>
            <a:normAutofit fontScale="90000"/>
          </a:bodyPr>
          <a:lstStyle/>
          <a:p>
            <a:r>
              <a:rPr lang="en-US" sz="3000" b="1" dirty="0">
                <a:latin typeface="Verdana"/>
                <a:cs typeface="Verdana"/>
              </a:rPr>
              <a:t>Limitations &amp; </a:t>
            </a:r>
            <a:r>
              <a:rPr lang="en-US" sz="3000" b="1" dirty="0">
                <a:solidFill>
                  <a:srgbClr val="008000"/>
                </a:solidFill>
                <a:latin typeface="Verdana"/>
                <a:cs typeface="Verdana"/>
              </a:rPr>
              <a:t>Contributions</a:t>
            </a:r>
            <a:r>
              <a:rPr lang="en-US" sz="3000" b="1" dirty="0" smtClean="0">
                <a:latin typeface="Verdana"/>
                <a:cs typeface="Verdana"/>
              </a:rPr>
              <a:t/>
            </a:r>
            <a:br>
              <a:rPr lang="en-US" sz="3000" b="1" dirty="0" smtClean="0">
                <a:latin typeface="Verdana"/>
                <a:cs typeface="Verdana"/>
              </a:rPr>
            </a:br>
            <a:r>
              <a:rPr lang="en-US" sz="2500" b="1" dirty="0" smtClean="0">
                <a:latin typeface="Verdana"/>
                <a:cs typeface="Verdana"/>
              </a:rPr>
              <a:t>From Families of DSLs to Language Product Lines</a:t>
            </a:r>
            <a:endParaRPr lang="en-US" sz="2500" b="1" dirty="0">
              <a:latin typeface="Verdana"/>
              <a:cs typeface="Verdana"/>
            </a:endParaRPr>
          </a:p>
        </p:txBody>
      </p:sp>
      <p:sp>
        <p:nvSpPr>
          <p:cNvPr id="163" name="Rectangle 162"/>
          <p:cNvSpPr/>
          <p:nvPr/>
        </p:nvSpPr>
        <p:spPr>
          <a:xfrm>
            <a:off x="3190250" y="4307307"/>
            <a:ext cx="2480734" cy="1966128"/>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Ellipse 163"/>
          <p:cNvSpPr/>
          <p:nvPr/>
        </p:nvSpPr>
        <p:spPr>
          <a:xfrm>
            <a:off x="3522596" y="4497230"/>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Ellipse 165"/>
          <p:cNvSpPr/>
          <p:nvPr/>
        </p:nvSpPr>
        <p:spPr>
          <a:xfrm>
            <a:off x="3873023" y="5038420"/>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7" name="ZoneTexte 166"/>
          <p:cNvSpPr txBox="1"/>
          <p:nvPr/>
        </p:nvSpPr>
        <p:spPr>
          <a:xfrm>
            <a:off x="2811527" y="6096060"/>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69" name="Ellipse 168"/>
          <p:cNvSpPr/>
          <p:nvPr/>
        </p:nvSpPr>
        <p:spPr>
          <a:xfrm>
            <a:off x="4224973" y="4444911"/>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Rectangle 169"/>
          <p:cNvSpPr/>
          <p:nvPr/>
        </p:nvSpPr>
        <p:spPr>
          <a:xfrm>
            <a:off x="5646751" y="1728442"/>
            <a:ext cx="2913046" cy="2171860"/>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1" name="ZoneTexte 170"/>
          <p:cNvSpPr txBox="1"/>
          <p:nvPr/>
        </p:nvSpPr>
        <p:spPr>
          <a:xfrm>
            <a:off x="5227367" y="3471581"/>
            <a:ext cx="2835205" cy="600164"/>
          </a:xfrm>
          <a:prstGeom prst="rect">
            <a:avLst/>
          </a:prstGeom>
          <a:noFill/>
        </p:spPr>
        <p:txBody>
          <a:bodyPr wrap="square" rtlCol="0">
            <a:spAutoFit/>
          </a:bodyPr>
          <a:lstStyle/>
          <a:p>
            <a:pPr algn="ctr"/>
            <a:r>
              <a:rPr lang="en-US" sz="1500" b="1" dirty="0" smtClean="0">
                <a:latin typeface="Verdana"/>
                <a:cs typeface="Verdana"/>
              </a:rPr>
              <a:t>Variability Models &amp; </a:t>
            </a:r>
          </a:p>
          <a:p>
            <a:pPr algn="ctr"/>
            <a:r>
              <a:rPr lang="en-US" b="1" dirty="0" smtClean="0">
                <a:solidFill>
                  <a:srgbClr val="008000"/>
                </a:solidFill>
                <a:latin typeface="Verdana"/>
                <a:cs typeface="Verdana"/>
              </a:rPr>
              <a:t>Configuration</a:t>
            </a:r>
            <a:endParaRPr lang="en-US" b="1" dirty="0">
              <a:solidFill>
                <a:srgbClr val="008000"/>
              </a:solidFill>
              <a:latin typeface="Verdana"/>
              <a:cs typeface="Verdana"/>
            </a:endParaRPr>
          </a:p>
        </p:txBody>
      </p:sp>
      <p:cxnSp>
        <p:nvCxnSpPr>
          <p:cNvPr id="172" name="Connecteur droit 171"/>
          <p:cNvCxnSpPr>
            <a:stCxn id="175" idx="2"/>
          </p:cNvCxnSpPr>
          <p:nvPr/>
        </p:nvCxnSpPr>
        <p:spPr>
          <a:xfrm flipH="1">
            <a:off x="6475975" y="2230648"/>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3" name="Connecteur droit 172"/>
          <p:cNvCxnSpPr>
            <a:stCxn id="175" idx="2"/>
          </p:cNvCxnSpPr>
          <p:nvPr/>
        </p:nvCxnSpPr>
        <p:spPr>
          <a:xfrm>
            <a:off x="7077341" y="2230648"/>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74" name="Grouper 173"/>
          <p:cNvGrpSpPr/>
          <p:nvPr/>
        </p:nvGrpSpPr>
        <p:grpSpPr>
          <a:xfrm>
            <a:off x="6742821" y="2052113"/>
            <a:ext cx="673796" cy="200055"/>
            <a:chOff x="5884410" y="1296049"/>
            <a:chExt cx="673796" cy="200055"/>
          </a:xfrm>
        </p:grpSpPr>
        <p:sp>
          <p:nvSpPr>
            <p:cNvPr id="175" name="Rectangle 17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77" name="Grouper 176"/>
          <p:cNvGrpSpPr/>
          <p:nvPr/>
        </p:nvGrpSpPr>
        <p:grpSpPr>
          <a:xfrm>
            <a:off x="6139077" y="2354506"/>
            <a:ext cx="673796" cy="200055"/>
            <a:chOff x="5884410" y="1296049"/>
            <a:chExt cx="673796" cy="200055"/>
          </a:xfrm>
        </p:grpSpPr>
        <p:sp>
          <p:nvSpPr>
            <p:cNvPr id="178" name="Rectangle 17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9" name="ZoneTexte 17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0" name="Grouper 179"/>
          <p:cNvGrpSpPr/>
          <p:nvPr/>
        </p:nvGrpSpPr>
        <p:grpSpPr>
          <a:xfrm>
            <a:off x="7449916" y="2371313"/>
            <a:ext cx="673796" cy="200055"/>
            <a:chOff x="5884410" y="1296049"/>
            <a:chExt cx="673796" cy="200055"/>
          </a:xfrm>
        </p:grpSpPr>
        <p:sp>
          <p:nvSpPr>
            <p:cNvPr id="181" name="Rectangle 18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3" name="Grouper 182"/>
          <p:cNvGrpSpPr/>
          <p:nvPr/>
        </p:nvGrpSpPr>
        <p:grpSpPr>
          <a:xfrm>
            <a:off x="5906862" y="2533041"/>
            <a:ext cx="1179170" cy="316701"/>
            <a:chOff x="5110120" y="2054903"/>
            <a:chExt cx="1179170" cy="316701"/>
          </a:xfrm>
        </p:grpSpPr>
        <p:cxnSp>
          <p:nvCxnSpPr>
            <p:cNvPr id="184" name="Connecteur droit 183"/>
            <p:cNvCxnSpPr>
              <a:endCxn id="19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5" name="Connecteur droit 18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6" name="Connecteur droit 18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87" name="Grouper 186"/>
            <p:cNvGrpSpPr/>
            <p:nvPr/>
          </p:nvGrpSpPr>
          <p:grpSpPr>
            <a:xfrm>
              <a:off x="5110120" y="2169338"/>
              <a:ext cx="424585" cy="200055"/>
              <a:chOff x="5110120" y="2169338"/>
              <a:chExt cx="424585" cy="200055"/>
            </a:xfrm>
          </p:grpSpPr>
          <p:sp>
            <p:nvSpPr>
              <p:cNvPr id="194" name="Rectangle 19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5" name="ZoneTexte 19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8" name="Grouper 187"/>
            <p:cNvGrpSpPr/>
            <p:nvPr/>
          </p:nvGrpSpPr>
          <p:grpSpPr>
            <a:xfrm>
              <a:off x="5487067" y="2171549"/>
              <a:ext cx="424585" cy="200055"/>
              <a:chOff x="5110120" y="2169338"/>
              <a:chExt cx="424585" cy="200055"/>
            </a:xfrm>
          </p:grpSpPr>
          <p:sp>
            <p:nvSpPr>
              <p:cNvPr id="192" name="Rectangle 19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3" name="ZoneTexte 19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89" name="Grouper 188"/>
            <p:cNvGrpSpPr/>
            <p:nvPr/>
          </p:nvGrpSpPr>
          <p:grpSpPr>
            <a:xfrm>
              <a:off x="5864705" y="2169197"/>
              <a:ext cx="424585" cy="200055"/>
              <a:chOff x="5110120" y="2169338"/>
              <a:chExt cx="424585" cy="200055"/>
            </a:xfrm>
          </p:grpSpPr>
          <p:sp>
            <p:nvSpPr>
              <p:cNvPr id="190" name="Rectangle 18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1" name="ZoneTexte 19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196" name="Grouper 195"/>
          <p:cNvGrpSpPr/>
          <p:nvPr/>
        </p:nvGrpSpPr>
        <p:grpSpPr>
          <a:xfrm>
            <a:off x="7238432" y="2549848"/>
            <a:ext cx="1179170" cy="316701"/>
            <a:chOff x="5110120" y="2054903"/>
            <a:chExt cx="1179170" cy="316701"/>
          </a:xfrm>
        </p:grpSpPr>
        <p:cxnSp>
          <p:nvCxnSpPr>
            <p:cNvPr id="197" name="Connecteur droit 196"/>
            <p:cNvCxnSpPr>
              <a:endCxn id="207"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8" name="Connecteur droit 197"/>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9" name="Connecteur droit 198"/>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00" name="Grouper 199"/>
            <p:cNvGrpSpPr/>
            <p:nvPr/>
          </p:nvGrpSpPr>
          <p:grpSpPr>
            <a:xfrm>
              <a:off x="5110120" y="2169338"/>
              <a:ext cx="424585" cy="200055"/>
              <a:chOff x="5110120" y="2169338"/>
              <a:chExt cx="424585" cy="200055"/>
            </a:xfrm>
          </p:grpSpPr>
          <p:sp>
            <p:nvSpPr>
              <p:cNvPr id="207" name="Rectangle 20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1" name="Grouper 200"/>
            <p:cNvGrpSpPr/>
            <p:nvPr/>
          </p:nvGrpSpPr>
          <p:grpSpPr>
            <a:xfrm>
              <a:off x="5487067" y="2171549"/>
              <a:ext cx="424585" cy="200055"/>
              <a:chOff x="5110120" y="2169338"/>
              <a:chExt cx="424585" cy="200055"/>
            </a:xfrm>
          </p:grpSpPr>
          <p:sp>
            <p:nvSpPr>
              <p:cNvPr id="205" name="Rectangle 20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02" name="Grouper 201"/>
            <p:cNvGrpSpPr/>
            <p:nvPr/>
          </p:nvGrpSpPr>
          <p:grpSpPr>
            <a:xfrm>
              <a:off x="5864705" y="2169197"/>
              <a:ext cx="424585" cy="200055"/>
              <a:chOff x="5110120" y="2169338"/>
              <a:chExt cx="424585" cy="200055"/>
            </a:xfrm>
          </p:grpSpPr>
          <p:sp>
            <p:nvSpPr>
              <p:cNvPr id="203" name="Rectangle 20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09" name="Connecteur droit 208"/>
          <p:cNvCxnSpPr>
            <a:stCxn id="212" idx="2"/>
          </p:cNvCxnSpPr>
          <p:nvPr/>
        </p:nvCxnSpPr>
        <p:spPr>
          <a:xfrm flipH="1">
            <a:off x="6507947" y="2262620"/>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0" name="Connecteur droit 209"/>
          <p:cNvCxnSpPr>
            <a:stCxn id="212" idx="2"/>
          </p:cNvCxnSpPr>
          <p:nvPr/>
        </p:nvCxnSpPr>
        <p:spPr>
          <a:xfrm>
            <a:off x="7109313" y="2262620"/>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1" name="Grouper 210"/>
          <p:cNvGrpSpPr/>
          <p:nvPr/>
        </p:nvGrpSpPr>
        <p:grpSpPr>
          <a:xfrm>
            <a:off x="6774793" y="2084085"/>
            <a:ext cx="673796" cy="200055"/>
            <a:chOff x="5884410" y="1296049"/>
            <a:chExt cx="673796" cy="200055"/>
          </a:xfrm>
        </p:grpSpPr>
        <p:sp>
          <p:nvSpPr>
            <p:cNvPr id="212" name="Rectangle 21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3" name="ZoneTexte 212"/>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4" name="Grouper 213"/>
          <p:cNvGrpSpPr/>
          <p:nvPr/>
        </p:nvGrpSpPr>
        <p:grpSpPr>
          <a:xfrm>
            <a:off x="6171049" y="2386478"/>
            <a:ext cx="673796" cy="200055"/>
            <a:chOff x="5884410" y="1296049"/>
            <a:chExt cx="673796" cy="200055"/>
          </a:xfrm>
        </p:grpSpPr>
        <p:sp>
          <p:nvSpPr>
            <p:cNvPr id="215" name="Rectangle 21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17" name="Grouper 216"/>
          <p:cNvGrpSpPr/>
          <p:nvPr/>
        </p:nvGrpSpPr>
        <p:grpSpPr>
          <a:xfrm>
            <a:off x="7481888" y="2403285"/>
            <a:ext cx="673796" cy="200055"/>
            <a:chOff x="5884410" y="1296049"/>
            <a:chExt cx="673796" cy="200055"/>
          </a:xfrm>
        </p:grpSpPr>
        <p:sp>
          <p:nvSpPr>
            <p:cNvPr id="218" name="Rectangle 217"/>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9" name="ZoneTexte 218"/>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0" name="Grouper 219"/>
          <p:cNvGrpSpPr/>
          <p:nvPr/>
        </p:nvGrpSpPr>
        <p:grpSpPr>
          <a:xfrm>
            <a:off x="5938834" y="2565013"/>
            <a:ext cx="1179170" cy="316701"/>
            <a:chOff x="5110120" y="2054903"/>
            <a:chExt cx="1179170" cy="316701"/>
          </a:xfrm>
        </p:grpSpPr>
        <p:cxnSp>
          <p:nvCxnSpPr>
            <p:cNvPr id="221" name="Connecteur droit 220"/>
            <p:cNvCxnSpPr>
              <a:endCxn id="23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2" name="Connecteur droit 22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3" name="Connecteur droit 22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24" name="Grouper 223"/>
            <p:cNvGrpSpPr/>
            <p:nvPr/>
          </p:nvGrpSpPr>
          <p:grpSpPr>
            <a:xfrm>
              <a:off x="5110120" y="2169338"/>
              <a:ext cx="424585" cy="200055"/>
              <a:chOff x="5110120" y="2169338"/>
              <a:chExt cx="424585" cy="200055"/>
            </a:xfrm>
          </p:grpSpPr>
          <p:sp>
            <p:nvSpPr>
              <p:cNvPr id="231" name="Rectangle 23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5" name="Grouper 224"/>
            <p:cNvGrpSpPr/>
            <p:nvPr/>
          </p:nvGrpSpPr>
          <p:grpSpPr>
            <a:xfrm>
              <a:off x="5487067" y="2171549"/>
              <a:ext cx="424585" cy="200055"/>
              <a:chOff x="5110120" y="2169338"/>
              <a:chExt cx="424585" cy="200055"/>
            </a:xfrm>
          </p:grpSpPr>
          <p:sp>
            <p:nvSpPr>
              <p:cNvPr id="229" name="Rectangle 22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6" name="Grouper 225"/>
            <p:cNvGrpSpPr/>
            <p:nvPr/>
          </p:nvGrpSpPr>
          <p:grpSpPr>
            <a:xfrm>
              <a:off x="5864705" y="2169197"/>
              <a:ext cx="424585" cy="200055"/>
              <a:chOff x="5110120" y="2169338"/>
              <a:chExt cx="424585" cy="200055"/>
            </a:xfrm>
          </p:grpSpPr>
          <p:sp>
            <p:nvSpPr>
              <p:cNvPr id="227" name="Rectangle 22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233" name="Grouper 232"/>
          <p:cNvGrpSpPr/>
          <p:nvPr/>
        </p:nvGrpSpPr>
        <p:grpSpPr>
          <a:xfrm>
            <a:off x="7270404" y="2581820"/>
            <a:ext cx="1179170" cy="316701"/>
            <a:chOff x="5110120" y="2054903"/>
            <a:chExt cx="1179170" cy="316701"/>
          </a:xfrm>
        </p:grpSpPr>
        <p:cxnSp>
          <p:nvCxnSpPr>
            <p:cNvPr id="234" name="Connecteur droit 233"/>
            <p:cNvCxnSpPr>
              <a:endCxn id="244"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5" name="Connecteur droit 234"/>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6" name="Connecteur droit 235"/>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7" name="Grouper 236"/>
            <p:cNvGrpSpPr/>
            <p:nvPr/>
          </p:nvGrpSpPr>
          <p:grpSpPr>
            <a:xfrm>
              <a:off x="5110120" y="2169338"/>
              <a:ext cx="424585" cy="200055"/>
              <a:chOff x="5110120" y="2169338"/>
              <a:chExt cx="424585" cy="200055"/>
            </a:xfrm>
          </p:grpSpPr>
          <p:sp>
            <p:nvSpPr>
              <p:cNvPr id="244" name="Rectangle 24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ZoneTexte 24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8" name="Grouper 237"/>
            <p:cNvGrpSpPr/>
            <p:nvPr/>
          </p:nvGrpSpPr>
          <p:grpSpPr>
            <a:xfrm>
              <a:off x="5487067" y="2171549"/>
              <a:ext cx="424585" cy="200055"/>
              <a:chOff x="5110120" y="2169338"/>
              <a:chExt cx="424585" cy="200055"/>
            </a:xfrm>
          </p:grpSpPr>
          <p:sp>
            <p:nvSpPr>
              <p:cNvPr id="242" name="Rectangle 24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3" name="ZoneTexte 24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39" name="Grouper 238"/>
            <p:cNvGrpSpPr/>
            <p:nvPr/>
          </p:nvGrpSpPr>
          <p:grpSpPr>
            <a:xfrm>
              <a:off x="5864705" y="2169197"/>
              <a:ext cx="424585" cy="200055"/>
              <a:chOff x="5110120" y="2169338"/>
              <a:chExt cx="424585" cy="200055"/>
            </a:xfrm>
          </p:grpSpPr>
          <p:sp>
            <p:nvSpPr>
              <p:cNvPr id="240" name="Rectangle 23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1" name="ZoneTexte 240"/>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246" name="Connecteur droit 245"/>
          <p:cNvCxnSpPr>
            <a:stCxn id="249" idx="2"/>
          </p:cNvCxnSpPr>
          <p:nvPr/>
        </p:nvCxnSpPr>
        <p:spPr>
          <a:xfrm flipH="1">
            <a:off x="6548530" y="2304513"/>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7" name="Connecteur droit 246"/>
          <p:cNvCxnSpPr>
            <a:stCxn id="249" idx="2"/>
          </p:cNvCxnSpPr>
          <p:nvPr/>
        </p:nvCxnSpPr>
        <p:spPr>
          <a:xfrm>
            <a:off x="7149896" y="2304513"/>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48" name="Grouper 247"/>
          <p:cNvGrpSpPr/>
          <p:nvPr/>
        </p:nvGrpSpPr>
        <p:grpSpPr>
          <a:xfrm>
            <a:off x="6815376" y="2125978"/>
            <a:ext cx="673796" cy="200055"/>
            <a:chOff x="5884410" y="1296049"/>
            <a:chExt cx="673796" cy="200055"/>
          </a:xfrm>
        </p:grpSpPr>
        <p:sp>
          <p:nvSpPr>
            <p:cNvPr id="249" name="Rectangle 248"/>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0" name="ZoneTexte 249"/>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251" name="Grouper 250"/>
          <p:cNvGrpSpPr/>
          <p:nvPr/>
        </p:nvGrpSpPr>
        <p:grpSpPr>
          <a:xfrm>
            <a:off x="6211632" y="2428371"/>
            <a:ext cx="673796" cy="200055"/>
            <a:chOff x="5884410" y="1296049"/>
            <a:chExt cx="673796" cy="200055"/>
          </a:xfrm>
        </p:grpSpPr>
        <p:sp>
          <p:nvSpPr>
            <p:cNvPr id="252" name="Rectangle 251"/>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ZoneTexte 252"/>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4" name="Grouper 253"/>
          <p:cNvGrpSpPr/>
          <p:nvPr/>
        </p:nvGrpSpPr>
        <p:grpSpPr>
          <a:xfrm>
            <a:off x="7522471" y="2445178"/>
            <a:ext cx="673796" cy="200055"/>
            <a:chOff x="5884410" y="1296049"/>
            <a:chExt cx="673796" cy="200055"/>
          </a:xfrm>
        </p:grpSpPr>
        <p:sp>
          <p:nvSpPr>
            <p:cNvPr id="255" name="Rectangle 254"/>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6" name="ZoneTexte 255"/>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257" name="Grouper 256"/>
          <p:cNvGrpSpPr/>
          <p:nvPr/>
        </p:nvGrpSpPr>
        <p:grpSpPr>
          <a:xfrm>
            <a:off x="5979417" y="2606906"/>
            <a:ext cx="1179170" cy="316701"/>
            <a:chOff x="5110120" y="2054903"/>
            <a:chExt cx="1179170" cy="316701"/>
          </a:xfrm>
        </p:grpSpPr>
        <p:cxnSp>
          <p:nvCxnSpPr>
            <p:cNvPr id="258" name="Connecteur droit 257"/>
            <p:cNvCxnSpPr>
              <a:endCxn id="268"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9" name="Connecteur droit 258"/>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0" name="Connecteur droit 259"/>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61" name="Grouper 260"/>
            <p:cNvGrpSpPr/>
            <p:nvPr/>
          </p:nvGrpSpPr>
          <p:grpSpPr>
            <a:xfrm>
              <a:off x="5110120" y="2169338"/>
              <a:ext cx="424585" cy="200055"/>
              <a:chOff x="5110120" y="2169338"/>
              <a:chExt cx="424585" cy="200055"/>
            </a:xfrm>
          </p:grpSpPr>
          <p:sp>
            <p:nvSpPr>
              <p:cNvPr id="268" name="Rectangle 26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9" name="ZoneTexte 26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2" name="Grouper 261"/>
            <p:cNvGrpSpPr/>
            <p:nvPr/>
          </p:nvGrpSpPr>
          <p:grpSpPr>
            <a:xfrm>
              <a:off x="5487067" y="2171549"/>
              <a:ext cx="424585" cy="200055"/>
              <a:chOff x="5110120" y="2169338"/>
              <a:chExt cx="424585" cy="200055"/>
            </a:xfrm>
          </p:grpSpPr>
          <p:sp>
            <p:nvSpPr>
              <p:cNvPr id="266" name="Rectangle 26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7" name="ZoneTexte 26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63" name="Grouper 262"/>
            <p:cNvGrpSpPr/>
            <p:nvPr/>
          </p:nvGrpSpPr>
          <p:grpSpPr>
            <a:xfrm>
              <a:off x="5864705" y="2169197"/>
              <a:ext cx="424585" cy="200055"/>
              <a:chOff x="5110120" y="2169338"/>
              <a:chExt cx="424585" cy="200055"/>
            </a:xfrm>
          </p:grpSpPr>
          <p:sp>
            <p:nvSpPr>
              <p:cNvPr id="264" name="Rectangle 26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5" name="ZoneTexte 264"/>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270" name="Grouper 269"/>
          <p:cNvGrpSpPr/>
          <p:nvPr/>
        </p:nvGrpSpPr>
        <p:grpSpPr>
          <a:xfrm>
            <a:off x="7310987" y="2623713"/>
            <a:ext cx="1179170" cy="316701"/>
            <a:chOff x="5110120" y="2054903"/>
            <a:chExt cx="1179170" cy="316701"/>
          </a:xfrm>
        </p:grpSpPr>
        <p:cxnSp>
          <p:nvCxnSpPr>
            <p:cNvPr id="271" name="Connecteur droit 270"/>
            <p:cNvCxnSpPr>
              <a:endCxn id="281"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2" name="Connecteur droit 271"/>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3" name="Connecteur droit 272"/>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74" name="Grouper 273"/>
            <p:cNvGrpSpPr/>
            <p:nvPr/>
          </p:nvGrpSpPr>
          <p:grpSpPr>
            <a:xfrm>
              <a:off x="5110120" y="2169338"/>
              <a:ext cx="424585" cy="200055"/>
              <a:chOff x="5110120" y="2169338"/>
              <a:chExt cx="424585" cy="200055"/>
            </a:xfrm>
          </p:grpSpPr>
          <p:sp>
            <p:nvSpPr>
              <p:cNvPr id="281" name="Rectangle 28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2" name="ZoneTexte 28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5" name="Grouper 274"/>
            <p:cNvGrpSpPr/>
            <p:nvPr/>
          </p:nvGrpSpPr>
          <p:grpSpPr>
            <a:xfrm>
              <a:off x="5487067" y="2171549"/>
              <a:ext cx="424585" cy="200055"/>
              <a:chOff x="5110120" y="2169338"/>
              <a:chExt cx="424585" cy="200055"/>
            </a:xfrm>
          </p:grpSpPr>
          <p:sp>
            <p:nvSpPr>
              <p:cNvPr id="279" name="Rectangle 27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0" name="ZoneTexte 27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276" name="Grouper 275"/>
            <p:cNvGrpSpPr/>
            <p:nvPr/>
          </p:nvGrpSpPr>
          <p:grpSpPr>
            <a:xfrm>
              <a:off x="5864705" y="2169197"/>
              <a:ext cx="424585" cy="200055"/>
              <a:chOff x="5110120" y="2169338"/>
              <a:chExt cx="424585" cy="200055"/>
            </a:xfrm>
          </p:grpSpPr>
          <p:sp>
            <p:nvSpPr>
              <p:cNvPr id="277" name="Rectangle 27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8" name="ZoneTexte 277"/>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283" name="Image 282"/>
          <p:cNvPicPr>
            <a:picLocks noChangeAspect="1"/>
          </p:cNvPicPr>
          <p:nvPr/>
        </p:nvPicPr>
        <p:blipFill>
          <a:blip r:embed="rId3"/>
          <a:stretch>
            <a:fillRect/>
          </a:stretch>
        </p:blipFill>
        <p:spPr>
          <a:xfrm>
            <a:off x="8299395" y="2534501"/>
            <a:ext cx="294043" cy="338492"/>
          </a:xfrm>
          <a:prstGeom prst="rect">
            <a:avLst/>
          </a:prstGeom>
        </p:spPr>
      </p:pic>
      <p:pic>
        <p:nvPicPr>
          <p:cNvPr id="284" name="Image 283"/>
          <p:cNvPicPr>
            <a:picLocks noChangeAspect="1"/>
          </p:cNvPicPr>
          <p:nvPr/>
        </p:nvPicPr>
        <p:blipFill>
          <a:blip r:embed="rId3"/>
          <a:stretch>
            <a:fillRect/>
          </a:stretch>
        </p:blipFill>
        <p:spPr>
          <a:xfrm>
            <a:off x="7828926" y="2533217"/>
            <a:ext cx="294043" cy="338492"/>
          </a:xfrm>
          <a:prstGeom prst="rect">
            <a:avLst/>
          </a:prstGeom>
        </p:spPr>
      </p:pic>
      <p:pic>
        <p:nvPicPr>
          <p:cNvPr id="285" name="Image 284"/>
          <p:cNvPicPr>
            <a:picLocks noChangeAspect="1"/>
          </p:cNvPicPr>
          <p:nvPr/>
        </p:nvPicPr>
        <p:blipFill>
          <a:blip r:embed="rId3"/>
          <a:stretch>
            <a:fillRect/>
          </a:stretch>
        </p:blipFill>
        <p:spPr>
          <a:xfrm>
            <a:off x="6090089" y="2521227"/>
            <a:ext cx="294043" cy="338492"/>
          </a:xfrm>
          <a:prstGeom prst="rect">
            <a:avLst/>
          </a:prstGeom>
        </p:spPr>
      </p:pic>
      <p:pic>
        <p:nvPicPr>
          <p:cNvPr id="286" name="Image 285"/>
          <p:cNvPicPr>
            <a:picLocks noChangeAspect="1"/>
          </p:cNvPicPr>
          <p:nvPr/>
        </p:nvPicPr>
        <p:blipFill>
          <a:blip r:embed="rId3"/>
          <a:stretch>
            <a:fillRect/>
          </a:stretch>
        </p:blipFill>
        <p:spPr>
          <a:xfrm>
            <a:off x="6844845" y="2521227"/>
            <a:ext cx="294043" cy="338492"/>
          </a:xfrm>
          <a:prstGeom prst="rect">
            <a:avLst/>
          </a:prstGeom>
        </p:spPr>
      </p:pic>
      <p:pic>
        <p:nvPicPr>
          <p:cNvPr id="287" name="Image 286"/>
          <p:cNvPicPr>
            <a:picLocks noChangeAspect="1"/>
          </p:cNvPicPr>
          <p:nvPr/>
        </p:nvPicPr>
        <p:blipFill>
          <a:blip r:embed="rId3"/>
          <a:stretch>
            <a:fillRect/>
          </a:stretch>
        </p:blipFill>
        <p:spPr>
          <a:xfrm>
            <a:off x="7860394" y="2182178"/>
            <a:ext cx="294043" cy="338492"/>
          </a:xfrm>
          <a:prstGeom prst="rect">
            <a:avLst/>
          </a:prstGeom>
        </p:spPr>
      </p:pic>
      <p:pic>
        <p:nvPicPr>
          <p:cNvPr id="288" name="Image 287"/>
          <p:cNvPicPr>
            <a:picLocks noChangeAspect="1"/>
          </p:cNvPicPr>
          <p:nvPr/>
        </p:nvPicPr>
        <p:blipFill>
          <a:blip r:embed="rId3"/>
          <a:stretch>
            <a:fillRect/>
          </a:stretch>
        </p:blipFill>
        <p:spPr>
          <a:xfrm>
            <a:off x="6403168" y="2148899"/>
            <a:ext cx="294043" cy="338492"/>
          </a:xfrm>
          <a:prstGeom prst="rect">
            <a:avLst/>
          </a:prstGeom>
        </p:spPr>
      </p:pic>
      <p:sp>
        <p:nvSpPr>
          <p:cNvPr id="144" name="Ellipse 143"/>
          <p:cNvSpPr/>
          <p:nvPr/>
        </p:nvSpPr>
        <p:spPr>
          <a:xfrm>
            <a:off x="5462076" y="3731855"/>
            <a:ext cx="2331690" cy="359574"/>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5" name="ZoneTexte 144"/>
          <p:cNvSpPr txBox="1"/>
          <p:nvPr/>
        </p:nvSpPr>
        <p:spPr>
          <a:xfrm>
            <a:off x="4555721" y="4844792"/>
            <a:ext cx="1427538" cy="492443"/>
          </a:xfrm>
          <a:prstGeom prst="rect">
            <a:avLst/>
          </a:prstGeom>
          <a:noFill/>
        </p:spPr>
        <p:txBody>
          <a:bodyPr wrap="square" rtlCol="0">
            <a:spAutoFit/>
          </a:bodyPr>
          <a:lstStyle/>
          <a:p>
            <a:pPr algn="ctr"/>
            <a:r>
              <a:rPr lang="en-US" sz="1300" b="1" dirty="0" smtClean="0">
                <a:latin typeface="Verdana"/>
                <a:cs typeface="Verdana"/>
              </a:rPr>
              <a:t>Configured</a:t>
            </a:r>
          </a:p>
          <a:p>
            <a:pPr algn="ctr"/>
            <a:r>
              <a:rPr lang="en-US" sz="1300" b="1" dirty="0" smtClean="0">
                <a:latin typeface="Verdana"/>
                <a:cs typeface="Verdana"/>
              </a:rPr>
              <a:t>DSL</a:t>
            </a:r>
            <a:endParaRPr lang="en-US" sz="1300" b="1" dirty="0">
              <a:latin typeface="Verdana"/>
              <a:cs typeface="Verdana"/>
            </a:endParaRPr>
          </a:p>
        </p:txBody>
      </p:sp>
      <p:sp>
        <p:nvSpPr>
          <p:cNvPr id="140" name="Forme libre 139"/>
          <p:cNvSpPr/>
          <p:nvPr/>
        </p:nvSpPr>
        <p:spPr>
          <a:xfrm flipH="1">
            <a:off x="5324927" y="4101199"/>
            <a:ext cx="1388401" cy="748991"/>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rgbClr val="7F7F7F"/>
            </a:solidFill>
            <a:headEnd type="arrow" w="med" len="med"/>
            <a:tailEnd type="oval"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8" name="Rectangle 147"/>
          <p:cNvSpPr/>
          <p:nvPr/>
        </p:nvSpPr>
        <p:spPr>
          <a:xfrm>
            <a:off x="774673" y="1755205"/>
            <a:ext cx="3565465" cy="1850190"/>
          </a:xfrm>
          <a:prstGeom prst="rect">
            <a:avLst/>
          </a:prstGeom>
          <a:solidFill>
            <a:srgbClr val="C6D9F1">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9" name="ZoneTexte 148"/>
          <p:cNvSpPr txBox="1"/>
          <p:nvPr/>
        </p:nvSpPr>
        <p:spPr>
          <a:xfrm>
            <a:off x="9927" y="1601317"/>
            <a:ext cx="5217440" cy="707886"/>
          </a:xfrm>
          <a:prstGeom prst="rect">
            <a:avLst/>
          </a:prstGeom>
          <a:noFill/>
        </p:spPr>
        <p:txBody>
          <a:bodyPr wrap="square" rtlCol="0">
            <a:spAutoFit/>
          </a:bodyPr>
          <a:lstStyle/>
          <a:p>
            <a:pPr algn="r"/>
            <a:r>
              <a:rPr lang="en-US" sz="1800" b="1" dirty="0" smtClean="0">
                <a:latin typeface="Verdana"/>
                <a:cs typeface="Verdana"/>
              </a:rPr>
              <a:t>Language Composition </a:t>
            </a:r>
            <a:r>
              <a:rPr lang="en-US" sz="2000" b="1" dirty="0" smtClean="0">
                <a:solidFill>
                  <a:srgbClr val="3366FF"/>
                </a:solidFill>
                <a:latin typeface="Verdana"/>
                <a:cs typeface="Verdana"/>
              </a:rPr>
              <a:t>Strategies</a:t>
            </a:r>
            <a:r>
              <a:rPr lang="en-US" sz="1800" b="1" dirty="0" smtClean="0">
                <a:solidFill>
                  <a:srgbClr val="3366FF"/>
                </a:solidFill>
                <a:latin typeface="Verdana"/>
                <a:cs typeface="Verdana"/>
              </a:rPr>
              <a:t> </a:t>
            </a:r>
            <a:r>
              <a:rPr lang="en-US" sz="1800" b="1" dirty="0" smtClean="0">
                <a:latin typeface="Verdana"/>
                <a:cs typeface="Verdana"/>
              </a:rPr>
              <a:t>&amp;</a:t>
            </a:r>
          </a:p>
          <a:p>
            <a:pPr algn="r"/>
            <a:r>
              <a:rPr lang="en-US" sz="2000" b="1" dirty="0" smtClean="0">
                <a:solidFill>
                  <a:srgbClr val="3366FF"/>
                </a:solidFill>
                <a:latin typeface="Verdana"/>
                <a:cs typeface="Verdana"/>
              </a:rPr>
              <a:t>Operators</a:t>
            </a:r>
            <a:endParaRPr lang="en-US" sz="2000" b="1" dirty="0">
              <a:solidFill>
                <a:srgbClr val="3366FF"/>
              </a:solidFill>
              <a:latin typeface="Verdana"/>
              <a:cs typeface="Verdana"/>
            </a:endParaRPr>
          </a:p>
        </p:txBody>
      </p:sp>
      <p:sp>
        <p:nvSpPr>
          <p:cNvPr id="135" name="ZoneTexte 134"/>
          <p:cNvSpPr txBox="1"/>
          <p:nvPr/>
        </p:nvSpPr>
        <p:spPr>
          <a:xfrm>
            <a:off x="6445640" y="4516280"/>
            <a:ext cx="1850427" cy="769441"/>
          </a:xfrm>
          <a:prstGeom prst="rect">
            <a:avLst/>
          </a:prstGeom>
          <a:noFill/>
        </p:spPr>
        <p:txBody>
          <a:bodyPr wrap="square" rtlCol="0">
            <a:spAutoFit/>
          </a:bodyPr>
          <a:lstStyle/>
          <a:p>
            <a:pPr algn="ctr"/>
            <a:r>
              <a:rPr lang="en-US" sz="1200" b="1" dirty="0" smtClean="0">
                <a:solidFill>
                  <a:srgbClr val="FF0000"/>
                </a:solidFill>
                <a:latin typeface="Verdana"/>
                <a:cs typeface="Verdana"/>
              </a:rPr>
              <a:t>Language Units</a:t>
            </a:r>
          </a:p>
          <a:p>
            <a:pPr algn="ctr"/>
            <a:r>
              <a:rPr lang="en-US" sz="1200" b="1" dirty="0" smtClean="0">
                <a:solidFill>
                  <a:srgbClr val="FF0000"/>
                </a:solidFill>
                <a:latin typeface="Verdana"/>
                <a:cs typeface="Verdana"/>
              </a:rPr>
              <a:t>Composition</a:t>
            </a:r>
          </a:p>
          <a:p>
            <a:pPr algn="ctr"/>
            <a:endParaRPr lang="en-US" sz="500" b="1" dirty="0" smtClean="0">
              <a:solidFill>
                <a:srgbClr val="FF0000"/>
              </a:solidFill>
              <a:latin typeface="Verdana"/>
              <a:cs typeface="Verdana"/>
            </a:endParaRPr>
          </a:p>
          <a:p>
            <a:pPr algn="ctr"/>
            <a:r>
              <a:rPr lang="en-US" sz="1500" b="1" dirty="0" smtClean="0">
                <a:solidFill>
                  <a:srgbClr val="FF0000"/>
                </a:solidFill>
                <a:latin typeface="Verdana"/>
                <a:cs typeface="Verdana"/>
              </a:rPr>
              <a:t>(3)</a:t>
            </a:r>
          </a:p>
        </p:txBody>
      </p:sp>
      <p:pic>
        <p:nvPicPr>
          <p:cNvPr id="3" name="Image 2" descr="techniques.png"/>
          <p:cNvPicPr>
            <a:picLocks noChangeAspect="1"/>
          </p:cNvPicPr>
          <p:nvPr/>
        </p:nvPicPr>
        <p:blipFill rotWithShape="1">
          <a:blip r:embed="rId4">
            <a:extLst>
              <a:ext uri="{28A0092B-C50C-407E-A947-70E740481C1C}">
                <a14:useLocalDpi xmlns:a14="http://schemas.microsoft.com/office/drawing/2010/main" val="0"/>
              </a:ext>
            </a:extLst>
          </a:blip>
          <a:srcRect b="32575"/>
          <a:stretch/>
        </p:blipFill>
        <p:spPr>
          <a:xfrm>
            <a:off x="901672" y="2386038"/>
            <a:ext cx="3360015" cy="1600081"/>
          </a:xfrm>
          <a:prstGeom prst="rect">
            <a:avLst/>
          </a:prstGeom>
        </p:spPr>
      </p:pic>
      <p:sp>
        <p:nvSpPr>
          <p:cNvPr id="134" name="ZoneTexte 133"/>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26</a:t>
            </a:r>
            <a:endParaRPr lang="fr-FR" sz="1500" b="1" dirty="0">
              <a:latin typeface="Verdana"/>
              <a:cs typeface="Verdana"/>
            </a:endParaRPr>
          </a:p>
        </p:txBody>
      </p:sp>
    </p:spTree>
    <p:extLst>
      <p:ext uri="{BB962C8B-B14F-4D97-AF65-F5344CB8AC3E}">
        <p14:creationId xmlns:p14="http://schemas.microsoft.com/office/powerpoint/2010/main" val="5332597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304" y="30418"/>
            <a:ext cx="8532496" cy="1143000"/>
          </a:xfrm>
        </p:spPr>
        <p:txBody>
          <a:bodyPr>
            <a:normAutofit/>
          </a:bodyPr>
          <a:lstStyle/>
          <a:p>
            <a:r>
              <a:rPr lang="en-US" sz="3000" b="1" dirty="0" smtClean="0">
                <a:latin typeface="Verdana"/>
                <a:cs typeface="Verdana"/>
              </a:rPr>
              <a:t>Current status and planned time-line</a:t>
            </a:r>
            <a:endParaRPr lang="en-US" sz="2300" b="1" dirty="0">
              <a:latin typeface="Verdana"/>
              <a:cs typeface="Verdana"/>
            </a:endParaRPr>
          </a:p>
        </p:txBody>
      </p:sp>
      <p:pic>
        <p:nvPicPr>
          <p:cNvPr id="4" name="Image 3" descr="stat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333" y="2422185"/>
            <a:ext cx="6482179" cy="2404876"/>
          </a:xfrm>
          <a:prstGeom prst="rect">
            <a:avLst/>
          </a:prstGeom>
        </p:spPr>
      </p:pic>
      <p:sp>
        <p:nvSpPr>
          <p:cNvPr id="5" name="ZoneTexte 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27</a:t>
            </a:r>
            <a:endParaRPr lang="fr-FR" sz="1500" b="1" dirty="0">
              <a:latin typeface="Verdana"/>
              <a:cs typeface="Verdana"/>
            </a:endParaRPr>
          </a:p>
        </p:txBody>
      </p:sp>
    </p:spTree>
    <p:extLst>
      <p:ext uri="{BB962C8B-B14F-4D97-AF65-F5344CB8AC3E}">
        <p14:creationId xmlns:p14="http://schemas.microsoft.com/office/powerpoint/2010/main" val="4094704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304" y="30418"/>
            <a:ext cx="8814422" cy="1143000"/>
          </a:xfrm>
        </p:spPr>
        <p:txBody>
          <a:bodyPr>
            <a:normAutofit/>
          </a:bodyPr>
          <a:lstStyle/>
          <a:p>
            <a:r>
              <a:rPr lang="en-US" sz="3000" b="1" dirty="0" smtClean="0">
                <a:latin typeface="Verdana"/>
                <a:cs typeface="Verdana"/>
              </a:rPr>
              <a:t>Open Questions</a:t>
            </a:r>
            <a:endParaRPr lang="en-US" sz="2300" b="1" dirty="0">
              <a:latin typeface="Verdana"/>
              <a:cs typeface="Verdana"/>
            </a:endParaRPr>
          </a:p>
        </p:txBody>
      </p:sp>
      <p:sp>
        <p:nvSpPr>
          <p:cNvPr id="4" name="Rectangle à coins arrondis 3"/>
          <p:cNvSpPr/>
          <p:nvPr/>
        </p:nvSpPr>
        <p:spPr>
          <a:xfrm>
            <a:off x="362845" y="1218370"/>
            <a:ext cx="8473579" cy="749929"/>
          </a:xfrm>
          <a:prstGeom prst="roundRect">
            <a:avLst/>
          </a:prstGeom>
          <a:solidFill>
            <a:schemeClr val="bg1"/>
          </a:solidFill>
          <a:ln>
            <a:noFill/>
          </a:ln>
          <a:effectLst>
            <a:outerShdw blurRad="40000" dist="230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accent6">
                    <a:lumMod val="75000"/>
                  </a:schemeClr>
                </a:solidFill>
                <a:latin typeface="Verdana"/>
                <a:cs typeface="Verdana"/>
              </a:rPr>
              <a:t>Formal definition of the concept of “FAMILY OF LANGUAGES”</a:t>
            </a:r>
            <a:endParaRPr lang="en-US" sz="1500" b="1" dirty="0">
              <a:solidFill>
                <a:schemeClr val="accent6">
                  <a:lumMod val="75000"/>
                </a:schemeClr>
              </a:solidFill>
              <a:latin typeface="Verdana"/>
              <a:cs typeface="Verdana"/>
            </a:endParaRPr>
          </a:p>
        </p:txBody>
      </p:sp>
      <p:sp>
        <p:nvSpPr>
          <p:cNvPr id="7" name="Rectangle 6"/>
          <p:cNvSpPr/>
          <p:nvPr/>
        </p:nvSpPr>
        <p:spPr>
          <a:xfrm>
            <a:off x="876028" y="2441222"/>
            <a:ext cx="2480734" cy="284914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p:cNvSpPr/>
          <p:nvPr/>
        </p:nvSpPr>
        <p:spPr>
          <a:xfrm>
            <a:off x="1208374" y="3514166"/>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p:cNvSpPr/>
          <p:nvPr/>
        </p:nvSpPr>
        <p:spPr>
          <a:xfrm>
            <a:off x="1558801" y="4055356"/>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ZoneTexte 9"/>
          <p:cNvSpPr txBox="1"/>
          <p:nvPr/>
        </p:nvSpPr>
        <p:spPr>
          <a:xfrm>
            <a:off x="497305" y="5112996"/>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1" name="Ellipse 10"/>
          <p:cNvSpPr/>
          <p:nvPr/>
        </p:nvSpPr>
        <p:spPr>
          <a:xfrm>
            <a:off x="1910751" y="3461847"/>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llipse 11"/>
          <p:cNvSpPr/>
          <p:nvPr/>
        </p:nvSpPr>
        <p:spPr>
          <a:xfrm>
            <a:off x="979845" y="2781692"/>
            <a:ext cx="1099955" cy="1069510"/>
          </a:xfrm>
          <a:prstGeom prst="ellipse">
            <a:avLst/>
          </a:prstGeom>
          <a:solidFill>
            <a:srgbClr val="FF0000">
              <a:alpha val="1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p:cNvSpPr/>
          <p:nvPr/>
        </p:nvSpPr>
        <p:spPr>
          <a:xfrm>
            <a:off x="1727308" y="2879276"/>
            <a:ext cx="1099955" cy="1069510"/>
          </a:xfrm>
          <a:prstGeom prst="ellipse">
            <a:avLst/>
          </a:prstGeom>
          <a:solidFill>
            <a:schemeClr val="bg1">
              <a:lumMod val="50000"/>
              <a:alpha val="1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4019982" y="2441222"/>
            <a:ext cx="4816441" cy="2849149"/>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Ellipse 14"/>
          <p:cNvSpPr/>
          <p:nvPr/>
        </p:nvSpPr>
        <p:spPr>
          <a:xfrm>
            <a:off x="6528537" y="3413532"/>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Ellipse 15"/>
          <p:cNvSpPr/>
          <p:nvPr/>
        </p:nvSpPr>
        <p:spPr>
          <a:xfrm>
            <a:off x="4353075" y="3413532"/>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ZoneTexte 16"/>
          <p:cNvSpPr txBox="1"/>
          <p:nvPr/>
        </p:nvSpPr>
        <p:spPr>
          <a:xfrm>
            <a:off x="3641260" y="5112996"/>
            <a:ext cx="2150322" cy="323165"/>
          </a:xfrm>
          <a:prstGeom prst="rect">
            <a:avLst/>
          </a:prstGeom>
          <a:noFill/>
        </p:spPr>
        <p:txBody>
          <a:bodyPr wrap="square" rtlCol="0">
            <a:spAutoFit/>
          </a:bodyPr>
          <a:lstStyle/>
          <a:p>
            <a:pPr algn="ctr"/>
            <a:r>
              <a:rPr lang="en-US" sz="1500" b="1" dirty="0" smtClean="0">
                <a:latin typeface="Verdana"/>
                <a:cs typeface="Verdana"/>
              </a:rPr>
              <a:t>Family of DSLs?</a:t>
            </a:r>
            <a:endParaRPr lang="en-US" sz="1500" b="1" dirty="0">
              <a:latin typeface="Verdana"/>
              <a:cs typeface="Verdana"/>
            </a:endParaRPr>
          </a:p>
        </p:txBody>
      </p:sp>
      <p:sp>
        <p:nvSpPr>
          <p:cNvPr id="18" name="Ellipse 17"/>
          <p:cNvSpPr/>
          <p:nvPr/>
        </p:nvSpPr>
        <p:spPr>
          <a:xfrm>
            <a:off x="5071559" y="3413532"/>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Ellipse 18"/>
          <p:cNvSpPr/>
          <p:nvPr/>
        </p:nvSpPr>
        <p:spPr>
          <a:xfrm>
            <a:off x="7191404" y="3407097"/>
            <a:ext cx="1099955" cy="1069510"/>
          </a:xfrm>
          <a:prstGeom prst="ellipse">
            <a:avLst/>
          </a:prstGeom>
          <a:solidFill>
            <a:srgbClr val="FF0000">
              <a:alpha val="1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Ellipse 19"/>
          <p:cNvSpPr/>
          <p:nvPr/>
        </p:nvSpPr>
        <p:spPr>
          <a:xfrm>
            <a:off x="5791582" y="3414031"/>
            <a:ext cx="1099955" cy="1069510"/>
          </a:xfrm>
          <a:prstGeom prst="ellipse">
            <a:avLst/>
          </a:prstGeom>
          <a:solidFill>
            <a:schemeClr val="bg1">
              <a:lumMod val="50000"/>
              <a:alpha val="1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28</a:t>
            </a:r>
            <a:endParaRPr lang="fr-FR" sz="1500" b="1" dirty="0">
              <a:latin typeface="Verdana"/>
              <a:cs typeface="Verdana"/>
            </a:endParaRPr>
          </a:p>
        </p:txBody>
      </p:sp>
    </p:spTree>
    <p:extLst>
      <p:ext uri="{BB962C8B-B14F-4D97-AF65-F5344CB8AC3E}">
        <p14:creationId xmlns:p14="http://schemas.microsoft.com/office/powerpoint/2010/main" val="123387316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304" y="30418"/>
            <a:ext cx="8814422" cy="1143000"/>
          </a:xfrm>
        </p:spPr>
        <p:txBody>
          <a:bodyPr>
            <a:normAutofit/>
          </a:bodyPr>
          <a:lstStyle/>
          <a:p>
            <a:r>
              <a:rPr lang="en-US" sz="3000" b="1" dirty="0" smtClean="0">
                <a:latin typeface="Verdana"/>
                <a:cs typeface="Verdana"/>
              </a:rPr>
              <a:t>Open Questions</a:t>
            </a:r>
            <a:endParaRPr lang="en-US" sz="2300" b="1" dirty="0">
              <a:latin typeface="Verdana"/>
              <a:cs typeface="Verdana"/>
            </a:endParaRPr>
          </a:p>
        </p:txBody>
      </p:sp>
      <p:sp>
        <p:nvSpPr>
          <p:cNvPr id="4" name="Rectangle à coins arrondis 3"/>
          <p:cNvSpPr/>
          <p:nvPr/>
        </p:nvSpPr>
        <p:spPr>
          <a:xfrm>
            <a:off x="362845" y="1218371"/>
            <a:ext cx="8473579" cy="686629"/>
          </a:xfrm>
          <a:prstGeom prst="roundRect">
            <a:avLst/>
          </a:prstGeom>
          <a:solidFill>
            <a:schemeClr val="bg1"/>
          </a:solidFill>
          <a:ln>
            <a:noFill/>
          </a:ln>
          <a:effectLst>
            <a:outerShdw blurRad="40000" dist="230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accent6">
                    <a:lumMod val="75000"/>
                  </a:schemeClr>
                </a:solidFill>
                <a:latin typeface="Verdana"/>
                <a:cs typeface="Verdana"/>
              </a:rPr>
              <a:t>How to achieve interoperability between language units?</a:t>
            </a:r>
            <a:endParaRPr lang="en-US" sz="1500" b="1" dirty="0">
              <a:solidFill>
                <a:schemeClr val="accent6">
                  <a:lumMod val="75000"/>
                </a:schemeClr>
              </a:solidFill>
              <a:latin typeface="Verdana"/>
              <a:cs typeface="Verdana"/>
            </a:endParaRPr>
          </a:p>
        </p:txBody>
      </p:sp>
      <p:sp>
        <p:nvSpPr>
          <p:cNvPr id="5" name="ZoneTexte 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29</a:t>
            </a:r>
            <a:endParaRPr lang="fr-FR" sz="1500" b="1" dirty="0">
              <a:latin typeface="Verdana"/>
              <a:cs typeface="Verdana"/>
            </a:endParaRPr>
          </a:p>
        </p:txBody>
      </p:sp>
      <p:pic>
        <p:nvPicPr>
          <p:cNvPr id="3" name="Image 2"/>
          <p:cNvPicPr>
            <a:picLocks noChangeAspect="1"/>
          </p:cNvPicPr>
          <p:nvPr/>
        </p:nvPicPr>
        <p:blipFill>
          <a:blip r:embed="rId2"/>
          <a:stretch>
            <a:fillRect/>
          </a:stretch>
        </p:blipFill>
        <p:spPr>
          <a:xfrm>
            <a:off x="1010404" y="2511777"/>
            <a:ext cx="2284540" cy="1325033"/>
          </a:xfrm>
          <a:prstGeom prst="rect">
            <a:avLst/>
          </a:prstGeom>
          <a:effectLst>
            <a:outerShdw blurRad="50800" dist="38100" dir="2700000" algn="tl" rotWithShape="0">
              <a:srgbClr val="000000">
                <a:alpha val="43000"/>
              </a:srgbClr>
            </a:outerShdw>
          </a:effectLst>
        </p:spPr>
      </p:pic>
      <p:pic>
        <p:nvPicPr>
          <p:cNvPr id="6" name="Image 5"/>
          <p:cNvPicPr>
            <a:picLocks noChangeAspect="1"/>
          </p:cNvPicPr>
          <p:nvPr/>
        </p:nvPicPr>
        <p:blipFill>
          <a:blip r:embed="rId3"/>
          <a:stretch>
            <a:fillRect/>
          </a:stretch>
        </p:blipFill>
        <p:spPr>
          <a:xfrm>
            <a:off x="5291667" y="2667000"/>
            <a:ext cx="2540000" cy="762000"/>
          </a:xfrm>
          <a:prstGeom prst="rect">
            <a:avLst/>
          </a:prstGeom>
        </p:spPr>
      </p:pic>
      <p:pic>
        <p:nvPicPr>
          <p:cNvPr id="7" name="Image 6"/>
          <p:cNvPicPr>
            <a:picLocks noChangeAspect="1"/>
          </p:cNvPicPr>
          <p:nvPr/>
        </p:nvPicPr>
        <p:blipFill>
          <a:blip r:embed="rId4"/>
          <a:stretch>
            <a:fillRect/>
          </a:stretch>
        </p:blipFill>
        <p:spPr>
          <a:xfrm>
            <a:off x="2679700" y="4373031"/>
            <a:ext cx="3784600" cy="2146300"/>
          </a:xfrm>
          <a:prstGeom prst="rect">
            <a:avLst/>
          </a:prstGeom>
        </p:spPr>
      </p:pic>
    </p:spTree>
    <p:extLst>
      <p:ext uri="{BB962C8B-B14F-4D97-AF65-F5344CB8AC3E}">
        <p14:creationId xmlns:p14="http://schemas.microsoft.com/office/powerpoint/2010/main" val="33544259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Nuage 23"/>
          <p:cNvSpPr/>
          <p:nvPr/>
        </p:nvSpPr>
        <p:spPr>
          <a:xfrm>
            <a:off x="44301" y="1250606"/>
            <a:ext cx="4710434" cy="3416155"/>
          </a:xfrm>
          <a:prstGeom prst="cloud">
            <a:avLst/>
          </a:prstGeom>
          <a:solidFill>
            <a:schemeClr val="bg1">
              <a:lumMod val="8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3"/>
          <a:stretch>
            <a:fillRect/>
          </a:stretch>
        </p:blipFill>
        <p:spPr>
          <a:xfrm>
            <a:off x="5301084" y="1417732"/>
            <a:ext cx="2198554" cy="224342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15" name="Image 14"/>
          <p:cNvPicPr>
            <a:picLocks noChangeAspect="1"/>
          </p:cNvPicPr>
          <p:nvPr/>
        </p:nvPicPr>
        <p:blipFill>
          <a:blip r:embed="rId4"/>
          <a:stretch>
            <a:fillRect/>
          </a:stretch>
        </p:blipFill>
        <p:spPr>
          <a:xfrm>
            <a:off x="1014132" y="1864862"/>
            <a:ext cx="2263579" cy="1643892"/>
          </a:xfrm>
          <a:prstGeom prst="rect">
            <a:avLst/>
          </a:prstGeom>
          <a:effectLst>
            <a:outerShdw blurRad="50800" dist="38100" dir="2700000" algn="tl" rotWithShape="0">
              <a:srgbClr val="000000">
                <a:alpha val="43000"/>
              </a:srgbClr>
            </a:outerShdw>
          </a:effectLst>
        </p:spPr>
      </p:pic>
      <p:pic>
        <p:nvPicPr>
          <p:cNvPr id="16" name="Image 15"/>
          <p:cNvPicPr>
            <a:picLocks noChangeAspect="1"/>
          </p:cNvPicPr>
          <p:nvPr/>
        </p:nvPicPr>
        <p:blipFill>
          <a:blip r:embed="rId4"/>
          <a:stretch>
            <a:fillRect/>
          </a:stretch>
        </p:blipFill>
        <p:spPr>
          <a:xfrm>
            <a:off x="1166532" y="2017262"/>
            <a:ext cx="2263579" cy="1643892"/>
          </a:xfrm>
          <a:prstGeom prst="rect">
            <a:avLst/>
          </a:prstGeom>
          <a:effectLst>
            <a:outerShdw blurRad="50800" dist="38100" dir="2700000" algn="tl" rotWithShape="0">
              <a:srgbClr val="000000">
                <a:alpha val="43000"/>
              </a:srgbClr>
            </a:outerShdw>
          </a:effectLst>
        </p:spPr>
      </p:pic>
      <p:pic>
        <p:nvPicPr>
          <p:cNvPr id="17" name="Image 16"/>
          <p:cNvPicPr>
            <a:picLocks noChangeAspect="1"/>
          </p:cNvPicPr>
          <p:nvPr/>
        </p:nvPicPr>
        <p:blipFill>
          <a:blip r:embed="rId4"/>
          <a:stretch>
            <a:fillRect/>
          </a:stretch>
        </p:blipFill>
        <p:spPr>
          <a:xfrm>
            <a:off x="1318932" y="2169662"/>
            <a:ext cx="2263579" cy="1643892"/>
          </a:xfrm>
          <a:prstGeom prst="rect">
            <a:avLst/>
          </a:prstGeom>
          <a:effectLst>
            <a:outerShdw blurRad="50800" dist="38100" dir="2700000" algn="tl" rotWithShape="0">
              <a:srgbClr val="000000">
                <a:alpha val="43000"/>
              </a:srgbClr>
            </a:outerShdw>
          </a:effectLst>
        </p:spPr>
      </p:pic>
      <p:sp>
        <p:nvSpPr>
          <p:cNvPr id="18" name="ZoneTexte 17"/>
          <p:cNvSpPr txBox="1"/>
          <p:nvPr/>
        </p:nvSpPr>
        <p:spPr>
          <a:xfrm>
            <a:off x="1911957" y="3836674"/>
            <a:ext cx="954869" cy="369332"/>
          </a:xfrm>
          <a:prstGeom prst="rect">
            <a:avLst/>
          </a:prstGeom>
          <a:noFill/>
        </p:spPr>
        <p:txBody>
          <a:bodyPr wrap="square" rtlCol="0">
            <a:spAutoFit/>
          </a:bodyPr>
          <a:lstStyle/>
          <a:p>
            <a:pPr algn="ctr"/>
            <a:r>
              <a:rPr lang="fr-FR" sz="1800" b="1" dirty="0" smtClean="0">
                <a:latin typeface="Verdana"/>
                <a:cs typeface="Verdana"/>
              </a:rPr>
              <a:t>DSLs</a:t>
            </a:r>
            <a:endParaRPr lang="fr-FR" sz="1800" b="1" dirty="0">
              <a:latin typeface="Verdana"/>
              <a:cs typeface="Verdana"/>
            </a:endParaRPr>
          </a:p>
        </p:txBody>
      </p:sp>
      <p:pic>
        <p:nvPicPr>
          <p:cNvPr id="21" name="Image 20"/>
          <p:cNvPicPr>
            <a:picLocks noChangeAspect="1"/>
          </p:cNvPicPr>
          <p:nvPr/>
        </p:nvPicPr>
        <p:blipFill>
          <a:blip r:embed="rId3"/>
          <a:stretch>
            <a:fillRect/>
          </a:stretch>
        </p:blipFill>
        <p:spPr>
          <a:xfrm>
            <a:off x="3124768"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22" name="Image 21"/>
          <p:cNvPicPr>
            <a:picLocks noChangeAspect="1"/>
          </p:cNvPicPr>
          <p:nvPr/>
        </p:nvPicPr>
        <p:blipFill>
          <a:blip r:embed="rId3"/>
          <a:stretch>
            <a:fillRect/>
          </a:stretch>
        </p:blipFill>
        <p:spPr>
          <a:xfrm>
            <a:off x="4488949"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23" name="Image 22"/>
          <p:cNvPicPr>
            <a:picLocks noChangeAspect="1"/>
          </p:cNvPicPr>
          <p:nvPr/>
        </p:nvPicPr>
        <p:blipFill>
          <a:blip r:embed="rId3"/>
          <a:stretch>
            <a:fillRect/>
          </a:stretch>
        </p:blipFill>
        <p:spPr>
          <a:xfrm>
            <a:off x="5872239" y="463428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pic>
        <p:nvPicPr>
          <p:cNvPr id="25" name="Image 24"/>
          <p:cNvPicPr>
            <a:picLocks noChangeAspect="1"/>
          </p:cNvPicPr>
          <p:nvPr/>
        </p:nvPicPr>
        <p:blipFill>
          <a:blip r:embed="rId3"/>
          <a:stretch>
            <a:fillRect/>
          </a:stretch>
        </p:blipFill>
        <p:spPr>
          <a:xfrm>
            <a:off x="7205940" y="4616492"/>
            <a:ext cx="1066291" cy="1088052"/>
          </a:xfrm>
          <a:prstGeom prst="rect">
            <a:avLst/>
          </a:prstGeom>
          <a:ln w="3175" cmpd="sng">
            <a:solidFill>
              <a:schemeClr val="bg1">
                <a:lumMod val="85000"/>
              </a:schemeClr>
            </a:solidFill>
          </a:ln>
          <a:effectLst>
            <a:outerShdw blurRad="50800" dist="38100" dir="2700000" algn="tl" rotWithShape="0">
              <a:srgbClr val="000000">
                <a:alpha val="43000"/>
              </a:srgbClr>
            </a:outerShdw>
          </a:effectLst>
        </p:spPr>
      </p:pic>
      <p:cxnSp>
        <p:nvCxnSpPr>
          <p:cNvPr id="27" name="Connecteur droit 26"/>
          <p:cNvCxnSpPr>
            <a:stCxn id="14" idx="2"/>
            <a:endCxn id="21" idx="0"/>
          </p:cNvCxnSpPr>
          <p:nvPr/>
        </p:nvCxnSpPr>
        <p:spPr>
          <a:xfrm flipH="1">
            <a:off x="3657914" y="3661154"/>
            <a:ext cx="2742447"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4" idx="2"/>
            <a:endCxn id="22" idx="0"/>
          </p:cNvCxnSpPr>
          <p:nvPr/>
        </p:nvCxnSpPr>
        <p:spPr>
          <a:xfrm flipH="1">
            <a:off x="5022095" y="3661154"/>
            <a:ext cx="1378266"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31" name="Connecteur droit 30"/>
          <p:cNvCxnSpPr>
            <a:stCxn id="14" idx="2"/>
            <a:endCxn id="23" idx="0"/>
          </p:cNvCxnSpPr>
          <p:nvPr/>
        </p:nvCxnSpPr>
        <p:spPr>
          <a:xfrm>
            <a:off x="6400361" y="3661154"/>
            <a:ext cx="5024" cy="97312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cxnSp>
        <p:nvCxnSpPr>
          <p:cNvPr id="34" name="Connecteur droit 33"/>
          <p:cNvCxnSpPr>
            <a:stCxn id="14" idx="2"/>
            <a:endCxn id="25" idx="0"/>
          </p:cNvCxnSpPr>
          <p:nvPr/>
        </p:nvCxnSpPr>
        <p:spPr>
          <a:xfrm>
            <a:off x="6400361" y="3661154"/>
            <a:ext cx="1338725" cy="955338"/>
          </a:xfrm>
          <a:prstGeom prst="line">
            <a:avLst/>
          </a:prstGeom>
          <a:ln w="3175" cmpd="sng">
            <a:solidFill>
              <a:srgbClr val="D9D9D9"/>
            </a:solidFill>
          </a:ln>
        </p:spPr>
        <p:style>
          <a:lnRef idx="2">
            <a:schemeClr val="accent1"/>
          </a:lnRef>
          <a:fillRef idx="0">
            <a:schemeClr val="accent1"/>
          </a:fillRef>
          <a:effectRef idx="1">
            <a:schemeClr val="accent1"/>
          </a:effectRef>
          <a:fontRef idx="minor">
            <a:schemeClr val="tx1"/>
          </a:fontRef>
        </p:style>
      </p:cxnSp>
      <p:pic>
        <p:nvPicPr>
          <p:cNvPr id="19" name="Image 18"/>
          <p:cNvPicPr>
            <a:picLocks noChangeAspect="1"/>
          </p:cNvPicPr>
          <p:nvPr/>
        </p:nvPicPr>
        <p:blipFill>
          <a:blip r:embed="rId5"/>
          <a:stretch>
            <a:fillRect/>
          </a:stretch>
        </p:blipFill>
        <p:spPr>
          <a:xfrm>
            <a:off x="6892663" y="3413529"/>
            <a:ext cx="1618389" cy="400025"/>
          </a:xfrm>
          <a:prstGeom prst="rect">
            <a:avLst/>
          </a:prstGeom>
          <a:ln>
            <a:solidFill>
              <a:srgbClr val="D9D9D9"/>
            </a:solidFill>
          </a:ln>
          <a:effectLst>
            <a:outerShdw blurRad="50800" dist="38100" dir="2700000" algn="tl" rotWithShape="0">
              <a:srgbClr val="000000">
                <a:alpha val="43000"/>
              </a:srgbClr>
            </a:outerShdw>
          </a:effectLst>
        </p:spPr>
      </p:pic>
      <p:pic>
        <p:nvPicPr>
          <p:cNvPr id="3" name="Image 2"/>
          <p:cNvPicPr>
            <a:picLocks noChangeAspect="1"/>
          </p:cNvPicPr>
          <p:nvPr/>
        </p:nvPicPr>
        <p:blipFill>
          <a:blip r:embed="rId6"/>
          <a:stretch>
            <a:fillRect/>
          </a:stretch>
        </p:blipFill>
        <p:spPr>
          <a:xfrm>
            <a:off x="2913303" y="5587599"/>
            <a:ext cx="1414720" cy="269470"/>
          </a:xfrm>
          <a:prstGeom prst="rect">
            <a:avLst/>
          </a:prstGeom>
          <a:ln>
            <a:solidFill>
              <a:srgbClr val="D9D9D9"/>
            </a:solidFill>
          </a:ln>
          <a:effectLst>
            <a:outerShdw blurRad="50800" dist="38100" dir="2700000" algn="tl" rotWithShape="0">
              <a:srgbClr val="000000">
                <a:alpha val="43000"/>
              </a:srgbClr>
            </a:outerShdw>
          </a:effectLst>
        </p:spPr>
      </p:pic>
      <p:pic>
        <p:nvPicPr>
          <p:cNvPr id="4" name="Image 3"/>
          <p:cNvPicPr>
            <a:picLocks noChangeAspect="1"/>
          </p:cNvPicPr>
          <p:nvPr/>
        </p:nvPicPr>
        <p:blipFill>
          <a:blip r:embed="rId7"/>
          <a:stretch>
            <a:fillRect/>
          </a:stretch>
        </p:blipFill>
        <p:spPr>
          <a:xfrm>
            <a:off x="4404977" y="5578516"/>
            <a:ext cx="1238861" cy="283761"/>
          </a:xfrm>
          <a:prstGeom prst="rect">
            <a:avLst/>
          </a:prstGeom>
          <a:ln>
            <a:solidFill>
              <a:srgbClr val="D9D9D9"/>
            </a:solidFill>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8"/>
          <a:stretch>
            <a:fillRect/>
          </a:stretch>
        </p:blipFill>
        <p:spPr>
          <a:xfrm>
            <a:off x="5763053" y="5587599"/>
            <a:ext cx="1255132" cy="270443"/>
          </a:xfrm>
          <a:prstGeom prst="rect">
            <a:avLst/>
          </a:prstGeom>
          <a:ln>
            <a:solidFill>
              <a:srgbClr val="D9D9D9"/>
            </a:solidFill>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9"/>
          <a:stretch>
            <a:fillRect/>
          </a:stretch>
        </p:blipFill>
        <p:spPr>
          <a:xfrm>
            <a:off x="7146876" y="5549732"/>
            <a:ext cx="1893976" cy="322105"/>
          </a:xfrm>
          <a:prstGeom prst="rect">
            <a:avLst/>
          </a:prstGeom>
          <a:ln>
            <a:solidFill>
              <a:srgbClr val="D9D9D9"/>
            </a:solidFill>
          </a:ln>
          <a:effectLst>
            <a:outerShdw blurRad="50800" dist="38100" dir="2700000" algn="tl" rotWithShape="0">
              <a:srgbClr val="000000">
                <a:alpha val="43000"/>
              </a:srgbClr>
            </a:outerShdw>
          </a:effectLst>
        </p:spPr>
      </p:pic>
      <p:sp>
        <p:nvSpPr>
          <p:cNvPr id="7" name="Rectangle 6"/>
          <p:cNvSpPr/>
          <p:nvPr/>
        </p:nvSpPr>
        <p:spPr>
          <a:xfrm>
            <a:off x="44301" y="5989983"/>
            <a:ext cx="9099699" cy="692497"/>
          </a:xfrm>
          <a:prstGeom prst="rect">
            <a:avLst/>
          </a:prstGeom>
        </p:spPr>
        <p:txBody>
          <a:bodyPr wrap="square">
            <a:spAutoFit/>
          </a:bodyPr>
          <a:lstStyle/>
          <a:p>
            <a:pPr algn="ctr"/>
            <a:r>
              <a:rPr lang="en-US" sz="1300" b="1" i="1" dirty="0" smtClean="0">
                <a:solidFill>
                  <a:srgbClr val="008000"/>
                </a:solidFill>
                <a:latin typeface="Verdana"/>
                <a:cs typeface="Verdana"/>
              </a:rPr>
              <a:t>“From aerospace, space and defense to security and transportation, Thales helps its customers to create a safer world by giving them the tools they need to perform critical tasks.”</a:t>
            </a:r>
          </a:p>
          <a:p>
            <a:pPr algn="ctr"/>
            <a:r>
              <a:rPr lang="en-US" sz="1300" b="1" i="1" dirty="0" smtClean="0">
                <a:solidFill>
                  <a:srgbClr val="008000"/>
                </a:solidFill>
                <a:latin typeface="Verdana"/>
                <a:cs typeface="Verdana"/>
                <a:hlinkClick r:id="rId10"/>
              </a:rPr>
              <a:t>http://www.thalesgroup.com</a:t>
            </a:r>
            <a:endParaRPr lang="en-US" sz="1300" b="1" i="1" dirty="0">
              <a:solidFill>
                <a:srgbClr val="0000FF"/>
              </a:solidFill>
              <a:latin typeface="Verdana"/>
              <a:cs typeface="Verdana"/>
            </a:endParaRPr>
          </a:p>
        </p:txBody>
      </p:sp>
      <p:pic>
        <p:nvPicPr>
          <p:cNvPr id="26" name="Image 25"/>
          <p:cNvPicPr>
            <a:picLocks noChangeAspect="1"/>
          </p:cNvPicPr>
          <p:nvPr/>
        </p:nvPicPr>
        <p:blipFill>
          <a:blip r:embed="rId11"/>
          <a:stretch>
            <a:fillRect/>
          </a:stretch>
        </p:blipFill>
        <p:spPr>
          <a:xfrm>
            <a:off x="11054" y="30418"/>
            <a:ext cx="964892" cy="964892"/>
          </a:xfrm>
          <a:prstGeom prst="rect">
            <a:avLst/>
          </a:prstGeom>
        </p:spPr>
      </p:pic>
      <p:sp>
        <p:nvSpPr>
          <p:cNvPr id="29" name="Titre 1"/>
          <p:cNvSpPr>
            <a:spLocks noGrp="1"/>
          </p:cNvSpPr>
          <p:nvPr>
            <p:ph type="title"/>
          </p:nvPr>
        </p:nvSpPr>
        <p:spPr>
          <a:xfrm>
            <a:off x="1" y="30418"/>
            <a:ext cx="9144000" cy="1143000"/>
          </a:xfrm>
        </p:spPr>
        <p:txBody>
          <a:bodyPr>
            <a:normAutofit fontScale="90000"/>
          </a:bodyPr>
          <a:lstStyle/>
          <a:p>
            <a:r>
              <a:rPr lang="en-US" sz="3300" b="1" dirty="0" smtClean="0">
                <a:latin typeface="Verdana"/>
                <a:cs typeface="Verdana"/>
              </a:rPr>
              <a:t>Research Context</a:t>
            </a:r>
            <a:br>
              <a:rPr lang="en-US" sz="3300" b="1" dirty="0" smtClean="0">
                <a:latin typeface="Verdana"/>
                <a:cs typeface="Verdana"/>
              </a:rPr>
            </a:br>
            <a:r>
              <a:rPr lang="en-US" sz="2600" b="1" dirty="0" smtClean="0">
                <a:latin typeface="Verdana"/>
                <a:cs typeface="Verdana"/>
              </a:rPr>
              <a:t>Domain-Specific Languages and Multi-Companies</a:t>
            </a:r>
            <a:endParaRPr lang="en-US" sz="2600" b="1" dirty="0">
              <a:latin typeface="Verdana"/>
              <a:cs typeface="Verdana"/>
            </a:endParaRPr>
          </a:p>
        </p:txBody>
      </p:sp>
      <p:sp>
        <p:nvSpPr>
          <p:cNvPr id="30" name="ZoneTexte 29"/>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3</a:t>
            </a:r>
            <a:endParaRPr lang="fr-FR" sz="1500" b="1" dirty="0">
              <a:latin typeface="Verdana"/>
              <a:cs typeface="Verdana"/>
            </a:endParaRPr>
          </a:p>
        </p:txBody>
      </p:sp>
    </p:spTree>
    <p:extLst>
      <p:ext uri="{BB962C8B-B14F-4D97-AF65-F5344CB8AC3E}">
        <p14:creationId xmlns:p14="http://schemas.microsoft.com/office/powerpoint/2010/main" val="33610935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p:cNvPicPr>
            <a:picLocks noChangeAspect="1"/>
          </p:cNvPicPr>
          <p:nvPr/>
        </p:nvPicPr>
        <p:blipFill>
          <a:blip r:embed="rId3"/>
          <a:stretch>
            <a:fillRect/>
          </a:stretch>
        </p:blipFill>
        <p:spPr>
          <a:xfrm>
            <a:off x="1727651" y="1779445"/>
            <a:ext cx="753084" cy="646516"/>
          </a:xfrm>
          <a:prstGeom prst="rect">
            <a:avLst/>
          </a:prstGeom>
        </p:spPr>
      </p:pic>
      <p:pic>
        <p:nvPicPr>
          <p:cNvPr id="55" name="Image 54"/>
          <p:cNvPicPr>
            <a:picLocks noChangeAspect="1"/>
          </p:cNvPicPr>
          <p:nvPr/>
        </p:nvPicPr>
        <p:blipFill>
          <a:blip r:embed="rId4"/>
          <a:stretch>
            <a:fillRect/>
          </a:stretch>
        </p:blipFill>
        <p:spPr>
          <a:xfrm>
            <a:off x="2480735" y="1451351"/>
            <a:ext cx="649956" cy="974610"/>
          </a:xfrm>
          <a:prstGeom prst="rect">
            <a:avLst/>
          </a:prstGeom>
        </p:spPr>
      </p:pic>
      <p:pic>
        <p:nvPicPr>
          <p:cNvPr id="56" name="Image 55"/>
          <p:cNvPicPr>
            <a:picLocks noChangeAspect="1"/>
          </p:cNvPicPr>
          <p:nvPr/>
        </p:nvPicPr>
        <p:blipFill>
          <a:blip r:embed="rId5"/>
          <a:stretch>
            <a:fillRect/>
          </a:stretch>
        </p:blipFill>
        <p:spPr>
          <a:xfrm>
            <a:off x="6142761" y="2327610"/>
            <a:ext cx="2544040" cy="2459785"/>
          </a:xfrm>
          <a:prstGeom prst="rect">
            <a:avLst/>
          </a:prstGeom>
        </p:spPr>
      </p:pic>
      <p:sp>
        <p:nvSpPr>
          <p:cNvPr id="57" name="ZoneTexte 56"/>
          <p:cNvSpPr txBox="1"/>
          <p:nvPr/>
        </p:nvSpPr>
        <p:spPr>
          <a:xfrm>
            <a:off x="1238897" y="2411193"/>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58" name="ZoneTexte 57"/>
          <p:cNvSpPr txBox="1"/>
          <p:nvPr/>
        </p:nvSpPr>
        <p:spPr>
          <a:xfrm>
            <a:off x="7758850" y="3962778"/>
            <a:ext cx="1739534" cy="646331"/>
          </a:xfrm>
          <a:prstGeom prst="rect">
            <a:avLst/>
          </a:prstGeom>
          <a:noFill/>
        </p:spPr>
        <p:txBody>
          <a:bodyPr wrap="square" rtlCol="0">
            <a:spAutoFit/>
          </a:bodyPr>
          <a:lstStyle/>
          <a:p>
            <a:pPr algn="ctr"/>
            <a:r>
              <a:rPr lang="fr-FR" sz="1800" b="1" dirty="0" smtClean="0">
                <a:latin typeface="Verdana"/>
                <a:cs typeface="Verdana"/>
              </a:rPr>
              <a:t>Final System</a:t>
            </a:r>
            <a:endParaRPr lang="fr-FR" sz="1800" b="1" dirty="0">
              <a:latin typeface="Verdana"/>
              <a:cs typeface="Verdana"/>
            </a:endParaRPr>
          </a:p>
        </p:txBody>
      </p:sp>
      <p:sp>
        <p:nvSpPr>
          <p:cNvPr id="59" name="Flèche vers la droite 58"/>
          <p:cNvSpPr/>
          <p:nvPr/>
        </p:nvSpPr>
        <p:spPr>
          <a:xfrm>
            <a:off x="3573434" y="1882219"/>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ZoneTexte 59"/>
          <p:cNvSpPr txBox="1"/>
          <p:nvPr/>
        </p:nvSpPr>
        <p:spPr>
          <a:xfrm>
            <a:off x="3573434" y="2139781"/>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61" name="Image 60"/>
          <p:cNvPicPr>
            <a:picLocks noChangeAspect="1"/>
          </p:cNvPicPr>
          <p:nvPr/>
        </p:nvPicPr>
        <p:blipFill>
          <a:blip r:embed="rId5"/>
          <a:stretch>
            <a:fillRect/>
          </a:stretch>
        </p:blipFill>
        <p:spPr>
          <a:xfrm>
            <a:off x="1292467" y="1495655"/>
            <a:ext cx="524113" cy="506755"/>
          </a:xfrm>
          <a:prstGeom prst="rect">
            <a:avLst/>
          </a:prstGeom>
        </p:spPr>
      </p:pic>
      <p:sp>
        <p:nvSpPr>
          <p:cNvPr id="62" name="ZoneTexte 61"/>
          <p:cNvSpPr txBox="1"/>
          <p:nvPr/>
        </p:nvSpPr>
        <p:spPr>
          <a:xfrm>
            <a:off x="687625" y="1304536"/>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63" name="Rectangle à coins arrondis 62"/>
          <p:cNvSpPr/>
          <p:nvPr/>
        </p:nvSpPr>
        <p:spPr>
          <a:xfrm>
            <a:off x="687625" y="1274999"/>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4" name="Image 63"/>
          <p:cNvPicPr>
            <a:picLocks noChangeAspect="1"/>
          </p:cNvPicPr>
          <p:nvPr/>
        </p:nvPicPr>
        <p:blipFill>
          <a:blip r:embed="rId3"/>
          <a:stretch>
            <a:fillRect/>
          </a:stretch>
        </p:blipFill>
        <p:spPr>
          <a:xfrm>
            <a:off x="1727651" y="3389690"/>
            <a:ext cx="753084" cy="646516"/>
          </a:xfrm>
          <a:prstGeom prst="rect">
            <a:avLst/>
          </a:prstGeom>
        </p:spPr>
      </p:pic>
      <p:pic>
        <p:nvPicPr>
          <p:cNvPr id="65" name="Image 64"/>
          <p:cNvPicPr>
            <a:picLocks noChangeAspect="1"/>
          </p:cNvPicPr>
          <p:nvPr/>
        </p:nvPicPr>
        <p:blipFill>
          <a:blip r:embed="rId4"/>
          <a:stretch>
            <a:fillRect/>
          </a:stretch>
        </p:blipFill>
        <p:spPr>
          <a:xfrm>
            <a:off x="2480735" y="3061596"/>
            <a:ext cx="649956" cy="974610"/>
          </a:xfrm>
          <a:prstGeom prst="rect">
            <a:avLst/>
          </a:prstGeom>
        </p:spPr>
      </p:pic>
      <p:sp>
        <p:nvSpPr>
          <p:cNvPr id="66" name="ZoneTexte 65"/>
          <p:cNvSpPr txBox="1"/>
          <p:nvPr/>
        </p:nvSpPr>
        <p:spPr>
          <a:xfrm>
            <a:off x="1238897" y="4021438"/>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67" name="Flèche vers la droite 66"/>
          <p:cNvSpPr/>
          <p:nvPr/>
        </p:nvSpPr>
        <p:spPr>
          <a:xfrm>
            <a:off x="3573434" y="3492464"/>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 name="ZoneTexte 67"/>
          <p:cNvSpPr txBox="1"/>
          <p:nvPr/>
        </p:nvSpPr>
        <p:spPr>
          <a:xfrm>
            <a:off x="3573434" y="3750026"/>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69" name="Image 68"/>
          <p:cNvPicPr>
            <a:picLocks noChangeAspect="1"/>
          </p:cNvPicPr>
          <p:nvPr/>
        </p:nvPicPr>
        <p:blipFill>
          <a:blip r:embed="rId5"/>
          <a:stretch>
            <a:fillRect/>
          </a:stretch>
        </p:blipFill>
        <p:spPr>
          <a:xfrm>
            <a:off x="1292467" y="3105900"/>
            <a:ext cx="524113" cy="506755"/>
          </a:xfrm>
          <a:prstGeom prst="rect">
            <a:avLst/>
          </a:prstGeom>
        </p:spPr>
      </p:pic>
      <p:sp>
        <p:nvSpPr>
          <p:cNvPr id="70" name="ZoneTexte 69"/>
          <p:cNvSpPr txBox="1"/>
          <p:nvPr/>
        </p:nvSpPr>
        <p:spPr>
          <a:xfrm>
            <a:off x="687625" y="2914781"/>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71" name="Rectangle à coins arrondis 70"/>
          <p:cNvSpPr/>
          <p:nvPr/>
        </p:nvSpPr>
        <p:spPr>
          <a:xfrm>
            <a:off x="687625" y="2885244"/>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72" name="Image 71"/>
          <p:cNvPicPr>
            <a:picLocks noChangeAspect="1"/>
          </p:cNvPicPr>
          <p:nvPr/>
        </p:nvPicPr>
        <p:blipFill>
          <a:blip r:embed="rId3"/>
          <a:stretch>
            <a:fillRect/>
          </a:stretch>
        </p:blipFill>
        <p:spPr>
          <a:xfrm>
            <a:off x="1727651" y="4988018"/>
            <a:ext cx="753084" cy="646516"/>
          </a:xfrm>
          <a:prstGeom prst="rect">
            <a:avLst/>
          </a:prstGeom>
        </p:spPr>
      </p:pic>
      <p:pic>
        <p:nvPicPr>
          <p:cNvPr id="73" name="Image 72"/>
          <p:cNvPicPr>
            <a:picLocks noChangeAspect="1"/>
          </p:cNvPicPr>
          <p:nvPr/>
        </p:nvPicPr>
        <p:blipFill>
          <a:blip r:embed="rId4"/>
          <a:stretch>
            <a:fillRect/>
          </a:stretch>
        </p:blipFill>
        <p:spPr>
          <a:xfrm>
            <a:off x="2480735" y="4659924"/>
            <a:ext cx="649956" cy="974610"/>
          </a:xfrm>
          <a:prstGeom prst="rect">
            <a:avLst/>
          </a:prstGeom>
        </p:spPr>
      </p:pic>
      <p:sp>
        <p:nvSpPr>
          <p:cNvPr id="74" name="ZoneTexte 73"/>
          <p:cNvSpPr txBox="1"/>
          <p:nvPr/>
        </p:nvSpPr>
        <p:spPr>
          <a:xfrm>
            <a:off x="1238897" y="5619766"/>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75" name="Flèche vers la droite 74"/>
          <p:cNvSpPr/>
          <p:nvPr/>
        </p:nvSpPr>
        <p:spPr>
          <a:xfrm>
            <a:off x="3573434" y="5090792"/>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 name="ZoneTexte 75"/>
          <p:cNvSpPr txBox="1"/>
          <p:nvPr/>
        </p:nvSpPr>
        <p:spPr>
          <a:xfrm>
            <a:off x="3573434" y="5348354"/>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77" name="Image 76"/>
          <p:cNvPicPr>
            <a:picLocks noChangeAspect="1"/>
          </p:cNvPicPr>
          <p:nvPr/>
        </p:nvPicPr>
        <p:blipFill>
          <a:blip r:embed="rId5"/>
          <a:stretch>
            <a:fillRect/>
          </a:stretch>
        </p:blipFill>
        <p:spPr>
          <a:xfrm>
            <a:off x="1292467" y="4704228"/>
            <a:ext cx="524113" cy="506755"/>
          </a:xfrm>
          <a:prstGeom prst="rect">
            <a:avLst/>
          </a:prstGeom>
        </p:spPr>
      </p:pic>
      <p:sp>
        <p:nvSpPr>
          <p:cNvPr id="78" name="ZoneTexte 77"/>
          <p:cNvSpPr txBox="1"/>
          <p:nvPr/>
        </p:nvSpPr>
        <p:spPr>
          <a:xfrm>
            <a:off x="687625" y="4513109"/>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79" name="Rectangle à coins arrondis 78"/>
          <p:cNvSpPr/>
          <p:nvPr/>
        </p:nvSpPr>
        <p:spPr>
          <a:xfrm>
            <a:off x="687625" y="4483572"/>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Titre 1"/>
          <p:cNvSpPr txBox="1">
            <a:spLocks/>
          </p:cNvSpPr>
          <p:nvPr/>
        </p:nvSpPr>
        <p:spPr>
          <a:xfrm>
            <a:off x="1" y="30418"/>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Research Context</a:t>
            </a:r>
            <a:br>
              <a:rPr lang="en-US" sz="3000" b="1" dirty="0" smtClean="0">
                <a:latin typeface="Verdana"/>
                <a:cs typeface="Verdana"/>
              </a:rPr>
            </a:br>
            <a:r>
              <a:rPr lang="en-US" sz="2500" b="1" dirty="0" smtClean="0">
                <a:solidFill>
                  <a:srgbClr val="008000"/>
                </a:solidFill>
                <a:latin typeface="Verdana"/>
                <a:cs typeface="Verdana"/>
              </a:rPr>
              <a:t>Observations [1]</a:t>
            </a:r>
            <a:endParaRPr lang="en-US" sz="2500" b="1" dirty="0">
              <a:latin typeface="Verdana"/>
              <a:cs typeface="Verdana"/>
            </a:endParaRPr>
          </a:p>
        </p:txBody>
      </p:sp>
      <p:sp>
        <p:nvSpPr>
          <p:cNvPr id="4" name="ZoneTexte 3"/>
          <p:cNvSpPr txBox="1"/>
          <p:nvPr/>
        </p:nvSpPr>
        <p:spPr>
          <a:xfrm>
            <a:off x="247246" y="1862696"/>
            <a:ext cx="384183" cy="369332"/>
          </a:xfrm>
          <a:prstGeom prst="rect">
            <a:avLst/>
          </a:prstGeom>
          <a:noFill/>
        </p:spPr>
        <p:txBody>
          <a:bodyPr wrap="square" rtlCol="0">
            <a:spAutoFit/>
          </a:bodyPr>
          <a:lstStyle/>
          <a:p>
            <a:pPr algn="ctr"/>
            <a:r>
              <a:rPr lang="fr-FR" b="1" dirty="0" smtClean="0">
                <a:solidFill>
                  <a:srgbClr val="FF0000"/>
                </a:solidFill>
                <a:latin typeface="Verdana"/>
                <a:cs typeface="Verdana"/>
              </a:rPr>
              <a:t>1</a:t>
            </a:r>
            <a:endParaRPr lang="fr-FR" b="1" dirty="0">
              <a:solidFill>
                <a:srgbClr val="FF0000"/>
              </a:solidFill>
              <a:latin typeface="Verdana"/>
              <a:cs typeface="Verdana"/>
            </a:endParaRPr>
          </a:p>
        </p:txBody>
      </p:sp>
      <p:sp>
        <p:nvSpPr>
          <p:cNvPr id="32" name="ZoneTexte 31"/>
          <p:cNvSpPr txBox="1"/>
          <p:nvPr/>
        </p:nvSpPr>
        <p:spPr>
          <a:xfrm>
            <a:off x="247246" y="3427989"/>
            <a:ext cx="384183" cy="369332"/>
          </a:xfrm>
          <a:prstGeom prst="rect">
            <a:avLst/>
          </a:prstGeom>
          <a:noFill/>
        </p:spPr>
        <p:txBody>
          <a:bodyPr wrap="square" rtlCol="0">
            <a:spAutoFit/>
          </a:bodyPr>
          <a:lstStyle/>
          <a:p>
            <a:pPr algn="ctr"/>
            <a:r>
              <a:rPr lang="fr-FR" b="1" dirty="0">
                <a:solidFill>
                  <a:srgbClr val="FF0000"/>
                </a:solidFill>
                <a:latin typeface="Verdana"/>
                <a:cs typeface="Verdana"/>
              </a:rPr>
              <a:t>2</a:t>
            </a:r>
          </a:p>
        </p:txBody>
      </p:sp>
      <p:sp>
        <p:nvSpPr>
          <p:cNvPr id="33" name="ZoneTexte 32"/>
          <p:cNvSpPr txBox="1"/>
          <p:nvPr/>
        </p:nvSpPr>
        <p:spPr>
          <a:xfrm>
            <a:off x="247246" y="4981365"/>
            <a:ext cx="384183" cy="369332"/>
          </a:xfrm>
          <a:prstGeom prst="rect">
            <a:avLst/>
          </a:prstGeom>
          <a:noFill/>
        </p:spPr>
        <p:txBody>
          <a:bodyPr wrap="square" rtlCol="0">
            <a:spAutoFit/>
          </a:bodyPr>
          <a:lstStyle/>
          <a:p>
            <a:pPr algn="ctr"/>
            <a:r>
              <a:rPr lang="fr-FR" b="1" dirty="0">
                <a:solidFill>
                  <a:srgbClr val="FF0000"/>
                </a:solidFill>
                <a:latin typeface="Verdana"/>
                <a:cs typeface="Verdana"/>
              </a:rPr>
              <a:t>3</a:t>
            </a:r>
          </a:p>
        </p:txBody>
      </p:sp>
      <p:sp>
        <p:nvSpPr>
          <p:cNvPr id="34" name="ZoneTexte 33"/>
          <p:cNvSpPr txBox="1"/>
          <p:nvPr/>
        </p:nvSpPr>
        <p:spPr>
          <a:xfrm>
            <a:off x="11227" y="6055283"/>
            <a:ext cx="809182" cy="369332"/>
          </a:xfrm>
          <a:prstGeom prst="rect">
            <a:avLst/>
          </a:prstGeom>
          <a:noFill/>
        </p:spPr>
        <p:txBody>
          <a:bodyPr wrap="square" rtlCol="0">
            <a:spAutoFit/>
          </a:bodyPr>
          <a:lstStyle/>
          <a:p>
            <a:pPr algn="ctr"/>
            <a:r>
              <a:rPr lang="fr-FR" b="1" dirty="0" smtClean="0">
                <a:solidFill>
                  <a:srgbClr val="FF0000"/>
                </a:solidFill>
                <a:latin typeface="Verdana"/>
                <a:cs typeface="Verdana"/>
              </a:rPr>
              <a:t>… n</a:t>
            </a:r>
            <a:endParaRPr lang="fr-FR" b="1" dirty="0">
              <a:solidFill>
                <a:srgbClr val="FF0000"/>
              </a:solidFill>
              <a:latin typeface="Verdana"/>
              <a:cs typeface="Verdana"/>
            </a:endParaRPr>
          </a:p>
        </p:txBody>
      </p:sp>
      <p:sp>
        <p:nvSpPr>
          <p:cNvPr id="35" name="ZoneTexte 34"/>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4</a:t>
            </a:r>
            <a:endParaRPr lang="fr-FR" sz="1500" b="1" dirty="0">
              <a:latin typeface="Verdana"/>
              <a:cs typeface="Verdana"/>
            </a:endParaRPr>
          </a:p>
        </p:txBody>
      </p:sp>
    </p:spTree>
    <p:extLst>
      <p:ext uri="{BB962C8B-B14F-4D97-AF65-F5344CB8AC3E}">
        <p14:creationId xmlns:p14="http://schemas.microsoft.com/office/powerpoint/2010/main" val="30644756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 y="30418"/>
            <a:ext cx="9144000" cy="1143000"/>
          </a:xfrm>
        </p:spPr>
        <p:txBody>
          <a:bodyPr>
            <a:normAutofit/>
          </a:bodyPr>
          <a:lstStyle/>
          <a:p>
            <a:r>
              <a:rPr lang="en-US" sz="3000" b="1" dirty="0" smtClean="0">
                <a:latin typeface="Verdana"/>
                <a:cs typeface="Verdana"/>
              </a:rPr>
              <a:t>Research Context</a:t>
            </a:r>
            <a:br>
              <a:rPr lang="en-US" sz="3000" b="1" dirty="0" smtClean="0">
                <a:latin typeface="Verdana"/>
                <a:cs typeface="Verdana"/>
              </a:rPr>
            </a:br>
            <a:r>
              <a:rPr lang="en-US" sz="2500" b="1" dirty="0">
                <a:solidFill>
                  <a:srgbClr val="008000"/>
                </a:solidFill>
                <a:latin typeface="Verdana"/>
                <a:cs typeface="Verdana"/>
              </a:rPr>
              <a:t>Observations </a:t>
            </a:r>
            <a:r>
              <a:rPr lang="en-US" sz="2500" b="1" dirty="0" smtClean="0">
                <a:solidFill>
                  <a:srgbClr val="008000"/>
                </a:solidFill>
                <a:latin typeface="Verdana"/>
                <a:cs typeface="Verdana"/>
              </a:rPr>
              <a:t>[2]</a:t>
            </a:r>
            <a:endParaRPr lang="en-US" sz="2500" b="1" dirty="0">
              <a:latin typeface="Verdana"/>
              <a:cs typeface="Verdana"/>
            </a:endParaRPr>
          </a:p>
        </p:txBody>
      </p:sp>
      <p:pic>
        <p:nvPicPr>
          <p:cNvPr id="3" name="Image 2"/>
          <p:cNvPicPr>
            <a:picLocks noChangeAspect="1"/>
          </p:cNvPicPr>
          <p:nvPr/>
        </p:nvPicPr>
        <p:blipFill>
          <a:blip r:embed="rId3"/>
          <a:stretch>
            <a:fillRect/>
          </a:stretch>
        </p:blipFill>
        <p:spPr>
          <a:xfrm>
            <a:off x="1727651" y="1779445"/>
            <a:ext cx="753084" cy="646516"/>
          </a:xfrm>
          <a:prstGeom prst="rect">
            <a:avLst/>
          </a:prstGeom>
        </p:spPr>
      </p:pic>
      <p:pic>
        <p:nvPicPr>
          <p:cNvPr id="4" name="Image 3"/>
          <p:cNvPicPr>
            <a:picLocks noChangeAspect="1"/>
          </p:cNvPicPr>
          <p:nvPr/>
        </p:nvPicPr>
        <p:blipFill>
          <a:blip r:embed="rId4"/>
          <a:stretch>
            <a:fillRect/>
          </a:stretch>
        </p:blipFill>
        <p:spPr>
          <a:xfrm>
            <a:off x="2480735" y="1451351"/>
            <a:ext cx="649956" cy="974610"/>
          </a:xfrm>
          <a:prstGeom prst="rect">
            <a:avLst/>
          </a:prstGeom>
        </p:spPr>
      </p:pic>
      <p:pic>
        <p:nvPicPr>
          <p:cNvPr id="5" name="Image 4"/>
          <p:cNvPicPr>
            <a:picLocks noChangeAspect="1"/>
          </p:cNvPicPr>
          <p:nvPr/>
        </p:nvPicPr>
        <p:blipFill>
          <a:blip r:embed="rId5"/>
          <a:stretch>
            <a:fillRect/>
          </a:stretch>
        </p:blipFill>
        <p:spPr>
          <a:xfrm>
            <a:off x="6142761" y="2327610"/>
            <a:ext cx="2544040" cy="2459785"/>
          </a:xfrm>
          <a:prstGeom prst="rect">
            <a:avLst/>
          </a:prstGeom>
        </p:spPr>
      </p:pic>
      <p:sp>
        <p:nvSpPr>
          <p:cNvPr id="6" name="ZoneTexte 5"/>
          <p:cNvSpPr txBox="1"/>
          <p:nvPr/>
        </p:nvSpPr>
        <p:spPr>
          <a:xfrm>
            <a:off x="1238897" y="2411193"/>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8" name="ZoneTexte 7"/>
          <p:cNvSpPr txBox="1"/>
          <p:nvPr/>
        </p:nvSpPr>
        <p:spPr>
          <a:xfrm>
            <a:off x="7758850" y="3962778"/>
            <a:ext cx="1739534" cy="646331"/>
          </a:xfrm>
          <a:prstGeom prst="rect">
            <a:avLst/>
          </a:prstGeom>
          <a:noFill/>
        </p:spPr>
        <p:txBody>
          <a:bodyPr wrap="square" rtlCol="0">
            <a:spAutoFit/>
          </a:bodyPr>
          <a:lstStyle/>
          <a:p>
            <a:pPr algn="ctr"/>
            <a:r>
              <a:rPr lang="fr-FR" sz="1800" b="1" dirty="0" smtClean="0">
                <a:latin typeface="Verdana"/>
                <a:cs typeface="Verdana"/>
              </a:rPr>
              <a:t>Final System</a:t>
            </a:r>
            <a:endParaRPr lang="fr-FR" sz="1800" b="1" dirty="0">
              <a:latin typeface="Verdana"/>
              <a:cs typeface="Verdana"/>
            </a:endParaRPr>
          </a:p>
        </p:txBody>
      </p:sp>
      <p:sp>
        <p:nvSpPr>
          <p:cNvPr id="10" name="Flèche vers la droite 9"/>
          <p:cNvSpPr/>
          <p:nvPr/>
        </p:nvSpPr>
        <p:spPr>
          <a:xfrm>
            <a:off x="3573434" y="1882219"/>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3573434" y="2139781"/>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12" name="Image 11"/>
          <p:cNvPicPr>
            <a:picLocks noChangeAspect="1"/>
          </p:cNvPicPr>
          <p:nvPr/>
        </p:nvPicPr>
        <p:blipFill>
          <a:blip r:embed="rId5"/>
          <a:stretch>
            <a:fillRect/>
          </a:stretch>
        </p:blipFill>
        <p:spPr>
          <a:xfrm>
            <a:off x="1292467" y="1495655"/>
            <a:ext cx="524113" cy="506755"/>
          </a:xfrm>
          <a:prstGeom prst="rect">
            <a:avLst/>
          </a:prstGeom>
        </p:spPr>
      </p:pic>
      <p:sp>
        <p:nvSpPr>
          <p:cNvPr id="7" name="ZoneTexte 6"/>
          <p:cNvSpPr txBox="1"/>
          <p:nvPr/>
        </p:nvSpPr>
        <p:spPr>
          <a:xfrm>
            <a:off x="687625" y="1304536"/>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28" name="Rectangle à coins arrondis 27"/>
          <p:cNvSpPr/>
          <p:nvPr/>
        </p:nvSpPr>
        <p:spPr>
          <a:xfrm>
            <a:off x="687625" y="1274999"/>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9" name="Image 28"/>
          <p:cNvPicPr>
            <a:picLocks noChangeAspect="1"/>
          </p:cNvPicPr>
          <p:nvPr/>
        </p:nvPicPr>
        <p:blipFill>
          <a:blip r:embed="rId3"/>
          <a:stretch>
            <a:fillRect/>
          </a:stretch>
        </p:blipFill>
        <p:spPr>
          <a:xfrm>
            <a:off x="1727651" y="3389690"/>
            <a:ext cx="753084" cy="646516"/>
          </a:xfrm>
          <a:prstGeom prst="rect">
            <a:avLst/>
          </a:prstGeom>
        </p:spPr>
      </p:pic>
      <p:pic>
        <p:nvPicPr>
          <p:cNvPr id="30" name="Image 29"/>
          <p:cNvPicPr>
            <a:picLocks noChangeAspect="1"/>
          </p:cNvPicPr>
          <p:nvPr/>
        </p:nvPicPr>
        <p:blipFill>
          <a:blip r:embed="rId4"/>
          <a:stretch>
            <a:fillRect/>
          </a:stretch>
        </p:blipFill>
        <p:spPr>
          <a:xfrm>
            <a:off x="2480735" y="3061596"/>
            <a:ext cx="649956" cy="974610"/>
          </a:xfrm>
          <a:prstGeom prst="rect">
            <a:avLst/>
          </a:prstGeom>
        </p:spPr>
      </p:pic>
      <p:sp>
        <p:nvSpPr>
          <p:cNvPr id="31" name="ZoneTexte 30"/>
          <p:cNvSpPr txBox="1"/>
          <p:nvPr/>
        </p:nvSpPr>
        <p:spPr>
          <a:xfrm>
            <a:off x="1238897" y="4021438"/>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32" name="Flèche vers la droite 31"/>
          <p:cNvSpPr/>
          <p:nvPr/>
        </p:nvSpPr>
        <p:spPr>
          <a:xfrm>
            <a:off x="3573434" y="3492464"/>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ZoneTexte 32"/>
          <p:cNvSpPr txBox="1"/>
          <p:nvPr/>
        </p:nvSpPr>
        <p:spPr>
          <a:xfrm>
            <a:off x="3573434" y="3750026"/>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34" name="Image 33"/>
          <p:cNvPicPr>
            <a:picLocks noChangeAspect="1"/>
          </p:cNvPicPr>
          <p:nvPr/>
        </p:nvPicPr>
        <p:blipFill>
          <a:blip r:embed="rId5"/>
          <a:stretch>
            <a:fillRect/>
          </a:stretch>
        </p:blipFill>
        <p:spPr>
          <a:xfrm>
            <a:off x="1292467" y="3105900"/>
            <a:ext cx="524113" cy="506755"/>
          </a:xfrm>
          <a:prstGeom prst="rect">
            <a:avLst/>
          </a:prstGeom>
        </p:spPr>
      </p:pic>
      <p:sp>
        <p:nvSpPr>
          <p:cNvPr id="35" name="ZoneTexte 34"/>
          <p:cNvSpPr txBox="1"/>
          <p:nvPr/>
        </p:nvSpPr>
        <p:spPr>
          <a:xfrm>
            <a:off x="687625" y="2914781"/>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36" name="Rectangle à coins arrondis 35"/>
          <p:cNvSpPr/>
          <p:nvPr/>
        </p:nvSpPr>
        <p:spPr>
          <a:xfrm>
            <a:off x="687625" y="2885244"/>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37" name="Image 36"/>
          <p:cNvPicPr>
            <a:picLocks noChangeAspect="1"/>
          </p:cNvPicPr>
          <p:nvPr/>
        </p:nvPicPr>
        <p:blipFill>
          <a:blip r:embed="rId3"/>
          <a:stretch>
            <a:fillRect/>
          </a:stretch>
        </p:blipFill>
        <p:spPr>
          <a:xfrm>
            <a:off x="1727651" y="4988018"/>
            <a:ext cx="753084" cy="646516"/>
          </a:xfrm>
          <a:prstGeom prst="rect">
            <a:avLst/>
          </a:prstGeom>
        </p:spPr>
      </p:pic>
      <p:pic>
        <p:nvPicPr>
          <p:cNvPr id="38" name="Image 37"/>
          <p:cNvPicPr>
            <a:picLocks noChangeAspect="1"/>
          </p:cNvPicPr>
          <p:nvPr/>
        </p:nvPicPr>
        <p:blipFill>
          <a:blip r:embed="rId4"/>
          <a:stretch>
            <a:fillRect/>
          </a:stretch>
        </p:blipFill>
        <p:spPr>
          <a:xfrm>
            <a:off x="2480735" y="4659924"/>
            <a:ext cx="649956" cy="974610"/>
          </a:xfrm>
          <a:prstGeom prst="rect">
            <a:avLst/>
          </a:prstGeom>
        </p:spPr>
      </p:pic>
      <p:sp>
        <p:nvSpPr>
          <p:cNvPr id="39" name="ZoneTexte 38"/>
          <p:cNvSpPr txBox="1"/>
          <p:nvPr/>
        </p:nvSpPr>
        <p:spPr>
          <a:xfrm>
            <a:off x="1238897" y="5619766"/>
            <a:ext cx="1878442" cy="292388"/>
          </a:xfrm>
          <a:prstGeom prst="rect">
            <a:avLst/>
          </a:prstGeom>
          <a:noFill/>
        </p:spPr>
        <p:txBody>
          <a:bodyPr wrap="square" rtlCol="0">
            <a:spAutoFit/>
          </a:bodyPr>
          <a:lstStyle/>
          <a:p>
            <a:pPr algn="ctr"/>
            <a:r>
              <a:rPr lang="fr-FR" sz="1300" b="1" dirty="0" smtClean="0">
                <a:latin typeface="Verdana"/>
                <a:cs typeface="Verdana"/>
              </a:rPr>
              <a:t>Domain Experts   </a:t>
            </a:r>
            <a:endParaRPr lang="fr-FR" sz="1300" b="1" dirty="0">
              <a:latin typeface="Verdana"/>
              <a:cs typeface="Verdana"/>
            </a:endParaRPr>
          </a:p>
        </p:txBody>
      </p:sp>
      <p:sp>
        <p:nvSpPr>
          <p:cNvPr id="40" name="Flèche vers la droite 39"/>
          <p:cNvSpPr/>
          <p:nvPr/>
        </p:nvSpPr>
        <p:spPr>
          <a:xfrm>
            <a:off x="3573434" y="5090792"/>
            <a:ext cx="2058606" cy="240382"/>
          </a:xfrm>
          <a:prstGeom prst="rightArrow">
            <a:avLst/>
          </a:prstGeom>
          <a:solidFill>
            <a:schemeClr val="bg1">
              <a:lumMod val="85000"/>
            </a:schemeClr>
          </a:solid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 name="ZoneTexte 40"/>
          <p:cNvSpPr txBox="1"/>
          <p:nvPr/>
        </p:nvSpPr>
        <p:spPr>
          <a:xfrm>
            <a:off x="3573434" y="5348354"/>
            <a:ext cx="2058606" cy="276999"/>
          </a:xfrm>
          <a:prstGeom prst="rect">
            <a:avLst/>
          </a:prstGeom>
          <a:noFill/>
        </p:spPr>
        <p:txBody>
          <a:bodyPr wrap="square" rtlCol="0">
            <a:spAutoFit/>
          </a:bodyPr>
          <a:lstStyle/>
          <a:p>
            <a:pPr algn="ctr"/>
            <a:r>
              <a:rPr lang="fr-FR" sz="1200" b="1" dirty="0" smtClean="0">
                <a:latin typeface="Verdana"/>
                <a:cs typeface="Verdana"/>
              </a:rPr>
              <a:t>Code generation</a:t>
            </a:r>
            <a:endParaRPr lang="fr-FR" sz="1200" b="1" dirty="0">
              <a:latin typeface="Verdana"/>
              <a:cs typeface="Verdana"/>
            </a:endParaRPr>
          </a:p>
        </p:txBody>
      </p:sp>
      <p:pic>
        <p:nvPicPr>
          <p:cNvPr id="42" name="Image 41"/>
          <p:cNvPicPr>
            <a:picLocks noChangeAspect="1"/>
          </p:cNvPicPr>
          <p:nvPr/>
        </p:nvPicPr>
        <p:blipFill>
          <a:blip r:embed="rId5"/>
          <a:stretch>
            <a:fillRect/>
          </a:stretch>
        </p:blipFill>
        <p:spPr>
          <a:xfrm>
            <a:off x="1292467" y="4704228"/>
            <a:ext cx="524113" cy="506755"/>
          </a:xfrm>
          <a:prstGeom prst="rect">
            <a:avLst/>
          </a:prstGeom>
        </p:spPr>
      </p:pic>
      <p:sp>
        <p:nvSpPr>
          <p:cNvPr id="43" name="ZoneTexte 42"/>
          <p:cNvSpPr txBox="1"/>
          <p:nvPr/>
        </p:nvSpPr>
        <p:spPr>
          <a:xfrm>
            <a:off x="687625" y="4513109"/>
            <a:ext cx="954869" cy="323165"/>
          </a:xfrm>
          <a:prstGeom prst="rect">
            <a:avLst/>
          </a:prstGeom>
          <a:noFill/>
        </p:spPr>
        <p:txBody>
          <a:bodyPr wrap="square" rtlCol="0">
            <a:spAutoFit/>
          </a:bodyPr>
          <a:lstStyle/>
          <a:p>
            <a:pPr algn="ctr"/>
            <a:r>
              <a:rPr lang="fr-FR" sz="1500" b="1" dirty="0" smtClean="0">
                <a:latin typeface="Verdana"/>
                <a:cs typeface="Verdana"/>
              </a:rPr>
              <a:t>DSL</a:t>
            </a:r>
            <a:endParaRPr lang="fr-FR" sz="1500" b="1" dirty="0">
              <a:latin typeface="Verdana"/>
              <a:cs typeface="Verdana"/>
            </a:endParaRPr>
          </a:p>
        </p:txBody>
      </p:sp>
      <p:sp>
        <p:nvSpPr>
          <p:cNvPr id="44" name="Rectangle à coins arrondis 43"/>
          <p:cNvSpPr/>
          <p:nvPr/>
        </p:nvSpPr>
        <p:spPr>
          <a:xfrm>
            <a:off x="687625" y="4483572"/>
            <a:ext cx="6267279" cy="1472885"/>
          </a:xfrm>
          <a:prstGeom prst="roundRect">
            <a:avLst/>
          </a:prstGeom>
          <a:solidFill>
            <a:schemeClr val="bg1">
              <a:lumMod val="50000"/>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 name="Rectangle 44"/>
          <p:cNvSpPr/>
          <p:nvPr/>
        </p:nvSpPr>
        <p:spPr>
          <a:xfrm>
            <a:off x="805752" y="2838303"/>
            <a:ext cx="2738150" cy="3165780"/>
          </a:xfrm>
          <a:prstGeom prst="rect">
            <a:avLst/>
          </a:prstGeom>
          <a:noFill/>
          <a:ln w="12700" cmpd="sng">
            <a:solidFill>
              <a:srgbClr val="FFDC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ZoneTexte 8"/>
          <p:cNvSpPr txBox="1"/>
          <p:nvPr/>
        </p:nvSpPr>
        <p:spPr>
          <a:xfrm>
            <a:off x="383637" y="6095133"/>
            <a:ext cx="4503992" cy="646331"/>
          </a:xfrm>
          <a:prstGeom prst="rect">
            <a:avLst/>
          </a:prstGeom>
          <a:noFill/>
        </p:spPr>
        <p:txBody>
          <a:bodyPr wrap="square" rtlCol="0">
            <a:spAutoFit/>
          </a:bodyPr>
          <a:lstStyle/>
          <a:p>
            <a:pPr algn="ctr"/>
            <a:r>
              <a:rPr lang="en-US" b="1" dirty="0" smtClean="0">
                <a:solidFill>
                  <a:srgbClr val="E46C0A"/>
                </a:solidFill>
                <a:latin typeface="Verdana"/>
                <a:cs typeface="Verdana"/>
              </a:rPr>
              <a:t>Similar DSLs</a:t>
            </a:r>
          </a:p>
          <a:p>
            <a:pPr algn="ctr"/>
            <a:r>
              <a:rPr lang="en-US" b="1" dirty="0" smtClean="0">
                <a:solidFill>
                  <a:srgbClr val="E46C0A"/>
                </a:solidFill>
                <a:latin typeface="Verdana"/>
                <a:cs typeface="Verdana"/>
              </a:rPr>
              <a:t>[Commonalities + particularities]</a:t>
            </a:r>
            <a:endParaRPr lang="en-US" b="1" dirty="0">
              <a:solidFill>
                <a:srgbClr val="E46C0A"/>
              </a:solidFill>
              <a:latin typeface="Verdana"/>
              <a:cs typeface="Verdana"/>
            </a:endParaRPr>
          </a:p>
        </p:txBody>
      </p:sp>
      <p:sp>
        <p:nvSpPr>
          <p:cNvPr id="13" name="ZoneTexte 12"/>
          <p:cNvSpPr txBox="1"/>
          <p:nvPr/>
        </p:nvSpPr>
        <p:spPr>
          <a:xfrm>
            <a:off x="4799033" y="6073090"/>
            <a:ext cx="3662029" cy="400110"/>
          </a:xfrm>
          <a:prstGeom prst="rect">
            <a:avLst/>
          </a:prstGeom>
          <a:noFill/>
        </p:spPr>
        <p:txBody>
          <a:bodyPr wrap="square" rtlCol="0">
            <a:spAutoFit/>
          </a:bodyPr>
          <a:lstStyle/>
          <a:p>
            <a:r>
              <a:rPr lang="en-US" b="1" dirty="0" smtClean="0">
                <a:solidFill>
                  <a:schemeClr val="accent6">
                    <a:lumMod val="75000"/>
                  </a:schemeClr>
                </a:solidFill>
                <a:latin typeface="Verdana"/>
                <a:cs typeface="Verdana"/>
              </a:rPr>
              <a:t>= </a:t>
            </a:r>
            <a:r>
              <a:rPr lang="en-US" sz="2000" b="1" dirty="0" smtClean="0">
                <a:solidFill>
                  <a:schemeClr val="accent6">
                    <a:lumMod val="75000"/>
                  </a:schemeClr>
                </a:solidFill>
                <a:latin typeface="Verdana"/>
                <a:cs typeface="Verdana"/>
              </a:rPr>
              <a:t>Families of Languages</a:t>
            </a:r>
            <a:endParaRPr lang="en-US" sz="2000" b="1" dirty="0">
              <a:solidFill>
                <a:schemeClr val="accent6">
                  <a:lumMod val="75000"/>
                </a:schemeClr>
              </a:solidFill>
              <a:latin typeface="Verdana"/>
              <a:cs typeface="Verdana"/>
            </a:endParaRPr>
          </a:p>
        </p:txBody>
      </p:sp>
      <p:sp>
        <p:nvSpPr>
          <p:cNvPr id="46" name="ZoneTexte 45"/>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5</a:t>
            </a:r>
            <a:endParaRPr lang="fr-FR" sz="1500" b="1" dirty="0">
              <a:latin typeface="Verdana"/>
              <a:cs typeface="Verdana"/>
            </a:endParaRPr>
          </a:p>
        </p:txBody>
      </p:sp>
    </p:spTree>
    <p:extLst>
      <p:ext uri="{BB962C8B-B14F-4D97-AF65-F5344CB8AC3E}">
        <p14:creationId xmlns:p14="http://schemas.microsoft.com/office/powerpoint/2010/main" val="130602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p:cNvSpPr/>
          <p:nvPr/>
        </p:nvSpPr>
        <p:spPr>
          <a:xfrm>
            <a:off x="2349030" y="2779916"/>
            <a:ext cx="1545198" cy="1526881"/>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p:cNvSpPr/>
          <p:nvPr/>
        </p:nvSpPr>
        <p:spPr>
          <a:xfrm>
            <a:off x="2840751" y="1843519"/>
            <a:ext cx="1545198" cy="153665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p:cNvSpPr/>
          <p:nvPr/>
        </p:nvSpPr>
        <p:spPr>
          <a:xfrm>
            <a:off x="1787603" y="1873082"/>
            <a:ext cx="1545198" cy="153665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457200" y="2024666"/>
            <a:ext cx="2101830" cy="492443"/>
          </a:xfrm>
          <a:prstGeom prst="rect">
            <a:avLst/>
          </a:prstGeom>
          <a:noFill/>
        </p:spPr>
        <p:txBody>
          <a:bodyPr wrap="square" rtlCol="0">
            <a:spAutoFit/>
          </a:bodyPr>
          <a:lstStyle/>
          <a:p>
            <a:pPr algn="r"/>
            <a:r>
              <a:rPr lang="en-US" sz="1300" b="1" dirty="0" smtClean="0">
                <a:latin typeface="Verdana"/>
                <a:cs typeface="Verdana"/>
              </a:rPr>
              <a:t>UML state machines diagrams</a:t>
            </a:r>
            <a:endParaRPr lang="en-US" sz="1300" b="1" dirty="0">
              <a:latin typeface="Verdana"/>
              <a:cs typeface="Verdana"/>
            </a:endParaRPr>
          </a:p>
        </p:txBody>
      </p:sp>
      <p:sp>
        <p:nvSpPr>
          <p:cNvPr id="12" name="ZoneTexte 11"/>
          <p:cNvSpPr txBox="1"/>
          <p:nvPr/>
        </p:nvSpPr>
        <p:spPr>
          <a:xfrm>
            <a:off x="3492405" y="2370915"/>
            <a:ext cx="1280417" cy="292388"/>
          </a:xfrm>
          <a:prstGeom prst="rect">
            <a:avLst/>
          </a:prstGeom>
          <a:noFill/>
        </p:spPr>
        <p:txBody>
          <a:bodyPr wrap="square" rtlCol="0">
            <a:spAutoFit/>
          </a:bodyPr>
          <a:lstStyle/>
          <a:p>
            <a:pPr algn="ctr"/>
            <a:r>
              <a:rPr lang="en-US" sz="1300" b="1" dirty="0" smtClean="0">
                <a:latin typeface="Verdana"/>
                <a:cs typeface="Verdana"/>
              </a:rPr>
              <a:t>Rhapsody</a:t>
            </a:r>
            <a:endParaRPr lang="en-US" sz="1300" b="1" dirty="0">
              <a:latin typeface="Verdana"/>
              <a:cs typeface="Verdana"/>
            </a:endParaRPr>
          </a:p>
        </p:txBody>
      </p:sp>
      <p:sp>
        <p:nvSpPr>
          <p:cNvPr id="13" name="ZoneTexte 12"/>
          <p:cNvSpPr txBox="1"/>
          <p:nvPr/>
        </p:nvSpPr>
        <p:spPr>
          <a:xfrm>
            <a:off x="1131534" y="3586359"/>
            <a:ext cx="1933539" cy="492443"/>
          </a:xfrm>
          <a:prstGeom prst="rect">
            <a:avLst/>
          </a:prstGeom>
          <a:noFill/>
        </p:spPr>
        <p:txBody>
          <a:bodyPr wrap="square" rtlCol="0">
            <a:spAutoFit/>
          </a:bodyPr>
          <a:lstStyle/>
          <a:p>
            <a:pPr algn="r"/>
            <a:r>
              <a:rPr lang="en-US" sz="1300" b="1" dirty="0" smtClean="0">
                <a:latin typeface="Verdana"/>
                <a:cs typeface="Verdana"/>
              </a:rPr>
              <a:t>Classical statecharts</a:t>
            </a:r>
            <a:endParaRPr lang="en-US" sz="1300" b="1" dirty="0">
              <a:latin typeface="Verdana"/>
              <a:cs typeface="Verdana"/>
            </a:endParaRPr>
          </a:p>
        </p:txBody>
      </p:sp>
      <p:sp>
        <p:nvSpPr>
          <p:cNvPr id="16" name="Forme libre 15"/>
          <p:cNvSpPr/>
          <p:nvPr/>
        </p:nvSpPr>
        <p:spPr>
          <a:xfrm flipV="1">
            <a:off x="3121629" y="2927424"/>
            <a:ext cx="1903163" cy="482308"/>
          </a:xfrm>
          <a:custGeom>
            <a:avLst/>
            <a:gdLst>
              <a:gd name="connsiteX0" fmla="*/ 0 w 1595892"/>
              <a:gd name="connsiteY0" fmla="*/ 810665 h 810665"/>
              <a:gd name="connsiteX1" fmla="*/ 375996 w 1595892"/>
              <a:gd name="connsiteY1" fmla="*/ 125492 h 810665"/>
              <a:gd name="connsiteX2" fmla="*/ 1595892 w 1595892"/>
              <a:gd name="connsiteY2" fmla="*/ 155 h 810665"/>
            </a:gdLst>
            <a:ahLst/>
            <a:cxnLst>
              <a:cxn ang="0">
                <a:pos x="connsiteX0" y="connsiteY0"/>
              </a:cxn>
              <a:cxn ang="0">
                <a:pos x="connsiteX1" y="connsiteY1"/>
              </a:cxn>
              <a:cxn ang="0">
                <a:pos x="connsiteX2" y="connsiteY2"/>
              </a:cxn>
            </a:cxnLst>
            <a:rect l="l" t="t" r="r" b="b"/>
            <a:pathLst>
              <a:path w="1595892" h="810665">
                <a:moveTo>
                  <a:pt x="0" y="810665"/>
                </a:moveTo>
                <a:cubicBezTo>
                  <a:pt x="55007" y="535621"/>
                  <a:pt x="110014" y="260577"/>
                  <a:pt x="375996" y="125492"/>
                </a:cubicBezTo>
                <a:cubicBezTo>
                  <a:pt x="641978" y="-9593"/>
                  <a:pt x="1595892" y="155"/>
                  <a:pt x="1595892" y="155"/>
                </a:cubicBezTo>
              </a:path>
            </a:pathLst>
          </a:custGeom>
          <a:ln w="952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0" name="ZoneTexte 19"/>
          <p:cNvSpPr txBox="1"/>
          <p:nvPr/>
        </p:nvSpPr>
        <p:spPr>
          <a:xfrm>
            <a:off x="5032976" y="3163510"/>
            <a:ext cx="4023638" cy="492443"/>
          </a:xfrm>
          <a:prstGeom prst="rect">
            <a:avLst/>
          </a:prstGeom>
          <a:noFill/>
        </p:spPr>
        <p:txBody>
          <a:bodyPr wrap="square" rtlCol="0">
            <a:spAutoFit/>
          </a:bodyPr>
          <a:lstStyle/>
          <a:p>
            <a:r>
              <a:rPr lang="en-US" sz="1300" i="1" dirty="0" smtClean="0">
                <a:latin typeface="Verdana"/>
                <a:cs typeface="Verdana"/>
              </a:rPr>
              <a:t>States</a:t>
            </a:r>
            <a:r>
              <a:rPr lang="en-US" sz="1300" i="1" dirty="0">
                <a:latin typeface="Verdana"/>
                <a:cs typeface="Verdana"/>
              </a:rPr>
              <a:t> </a:t>
            </a:r>
            <a:r>
              <a:rPr lang="en-US" sz="1300" i="1" dirty="0" smtClean="0">
                <a:latin typeface="Verdana"/>
                <a:cs typeface="Verdana"/>
              </a:rPr>
              <a:t>and simple transitions (triggers, conditions, etc.)</a:t>
            </a:r>
            <a:endParaRPr lang="en-US" sz="1300" i="1" dirty="0">
              <a:latin typeface="Verdana"/>
              <a:cs typeface="Verdana"/>
            </a:endParaRPr>
          </a:p>
        </p:txBody>
      </p:sp>
      <p:sp>
        <p:nvSpPr>
          <p:cNvPr id="28" name="Ellipse 27"/>
          <p:cNvSpPr/>
          <p:nvPr/>
        </p:nvSpPr>
        <p:spPr>
          <a:xfrm>
            <a:off x="3061303" y="2879793"/>
            <a:ext cx="90000" cy="8952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Rectangle à coins arrondis 28"/>
          <p:cNvSpPr/>
          <p:nvPr/>
        </p:nvSpPr>
        <p:spPr>
          <a:xfrm>
            <a:off x="4647816" y="4027182"/>
            <a:ext cx="4362940" cy="2262568"/>
          </a:xfrm>
          <a:prstGeom prst="roundRect">
            <a:avLst/>
          </a:prstGeom>
          <a:solidFill>
            <a:schemeClr val="bg1"/>
          </a:solidFill>
          <a:ln>
            <a:solidFill>
              <a:srgbClr val="BFBFBF"/>
            </a:solidFill>
          </a:ln>
          <a:effectLst>
            <a:outerShdw blurRad="40000" dist="230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u="sng" dirty="0" smtClean="0">
                <a:latin typeface="Verdana"/>
                <a:cs typeface="Verdana"/>
              </a:rPr>
              <a:t>Example:</a:t>
            </a:r>
            <a:r>
              <a:rPr lang="en-US" sz="1300" b="1" dirty="0" smtClean="0">
                <a:latin typeface="Verdana"/>
                <a:cs typeface="Verdana"/>
              </a:rPr>
              <a:t> A family of languages for Finite State Machines </a:t>
            </a:r>
            <a:endParaRPr lang="en-US" sz="1300" b="1" dirty="0">
              <a:latin typeface="Verdana"/>
              <a:cs typeface="Verdana"/>
            </a:endParaRPr>
          </a:p>
        </p:txBody>
      </p:sp>
      <p:sp>
        <p:nvSpPr>
          <p:cNvPr id="3" name="Ellipse 2"/>
          <p:cNvSpPr/>
          <p:nvPr/>
        </p:nvSpPr>
        <p:spPr>
          <a:xfrm>
            <a:off x="5422664" y="4808033"/>
            <a:ext cx="675280" cy="685422"/>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500" b="1" dirty="0" smtClean="0">
                <a:solidFill>
                  <a:schemeClr val="tx1"/>
                </a:solidFill>
                <a:latin typeface="Consolas"/>
                <a:cs typeface="Consolas"/>
              </a:rPr>
              <a:t>A</a:t>
            </a:r>
            <a:endParaRPr lang="fr-FR" sz="1500" b="1" dirty="0">
              <a:solidFill>
                <a:schemeClr val="tx1"/>
              </a:solidFill>
              <a:latin typeface="Consolas"/>
              <a:cs typeface="Consolas"/>
            </a:endParaRPr>
          </a:p>
        </p:txBody>
      </p:sp>
      <p:sp>
        <p:nvSpPr>
          <p:cNvPr id="30" name="Ellipse 29"/>
          <p:cNvSpPr/>
          <p:nvPr/>
        </p:nvSpPr>
        <p:spPr>
          <a:xfrm>
            <a:off x="7600905" y="4808033"/>
            <a:ext cx="675280" cy="685422"/>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00" b="1" dirty="0" smtClean="0">
                <a:solidFill>
                  <a:srgbClr val="000000"/>
                </a:solidFill>
                <a:latin typeface="Consolas"/>
                <a:cs typeface="Consolas"/>
              </a:rPr>
              <a:t>B</a:t>
            </a:r>
            <a:endParaRPr lang="fr-FR" sz="1300" b="1" dirty="0">
              <a:solidFill>
                <a:srgbClr val="000000"/>
              </a:solidFill>
              <a:latin typeface="Consolas"/>
              <a:cs typeface="Consolas"/>
            </a:endParaRPr>
          </a:p>
        </p:txBody>
      </p:sp>
      <p:sp>
        <p:nvSpPr>
          <p:cNvPr id="6" name="Forme libre 5"/>
          <p:cNvSpPr/>
          <p:nvPr/>
        </p:nvSpPr>
        <p:spPr>
          <a:xfrm>
            <a:off x="6087901" y="4757225"/>
            <a:ext cx="1521900" cy="409067"/>
          </a:xfrm>
          <a:custGeom>
            <a:avLst/>
            <a:gdLst>
              <a:gd name="connsiteX0" fmla="*/ 0 w 1521900"/>
              <a:gd name="connsiteY0" fmla="*/ 352839 h 352839"/>
              <a:gd name="connsiteX1" fmla="*/ 796226 w 1521900"/>
              <a:gd name="connsiteY1" fmla="*/ 49 h 352839"/>
              <a:gd name="connsiteX2" fmla="*/ 1521900 w 1521900"/>
              <a:gd name="connsiteY2" fmla="*/ 332680 h 352839"/>
              <a:gd name="connsiteX0" fmla="*/ 0 w 1521900"/>
              <a:gd name="connsiteY0" fmla="*/ 352839 h 352839"/>
              <a:gd name="connsiteX1" fmla="*/ 685359 w 1521900"/>
              <a:gd name="connsiteY1" fmla="*/ 49 h 352839"/>
              <a:gd name="connsiteX2" fmla="*/ 1521900 w 1521900"/>
              <a:gd name="connsiteY2" fmla="*/ 332680 h 352839"/>
              <a:gd name="connsiteX0" fmla="*/ 0 w 1521900"/>
              <a:gd name="connsiteY0" fmla="*/ 352839 h 352839"/>
              <a:gd name="connsiteX1" fmla="*/ 776069 w 1521900"/>
              <a:gd name="connsiteY1" fmla="*/ 49 h 352839"/>
              <a:gd name="connsiteX2" fmla="*/ 1521900 w 1521900"/>
              <a:gd name="connsiteY2" fmla="*/ 332680 h 352839"/>
              <a:gd name="connsiteX0" fmla="*/ 0 w 1521900"/>
              <a:gd name="connsiteY0" fmla="*/ 287493 h 332970"/>
              <a:gd name="connsiteX1" fmla="*/ 776069 w 1521900"/>
              <a:gd name="connsiteY1" fmla="*/ 339 h 332970"/>
              <a:gd name="connsiteX2" fmla="*/ 1521900 w 1521900"/>
              <a:gd name="connsiteY2" fmla="*/ 332970 h 332970"/>
            </a:gdLst>
            <a:ahLst/>
            <a:cxnLst>
              <a:cxn ang="0">
                <a:pos x="connsiteX0" y="connsiteY0"/>
              </a:cxn>
              <a:cxn ang="0">
                <a:pos x="connsiteX1" y="connsiteY1"/>
              </a:cxn>
              <a:cxn ang="0">
                <a:pos x="connsiteX2" y="connsiteY2"/>
              </a:cxn>
            </a:cxnLst>
            <a:rect l="l" t="t" r="r" b="b"/>
            <a:pathLst>
              <a:path w="1521900" h="332970">
                <a:moveTo>
                  <a:pt x="0" y="287493"/>
                </a:moveTo>
                <a:cubicBezTo>
                  <a:pt x="271288" y="112778"/>
                  <a:pt x="522419" y="-7240"/>
                  <a:pt x="776069" y="339"/>
                </a:cubicBezTo>
                <a:cubicBezTo>
                  <a:pt x="1029719" y="7918"/>
                  <a:pt x="1285888" y="164974"/>
                  <a:pt x="1521900" y="332970"/>
                </a:cubicBezTo>
              </a:path>
            </a:pathLst>
          </a:custGeom>
          <a:ln w="31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2" name="ZoneTexte 21"/>
          <p:cNvSpPr txBox="1"/>
          <p:nvPr/>
        </p:nvSpPr>
        <p:spPr>
          <a:xfrm>
            <a:off x="5966953" y="4455319"/>
            <a:ext cx="2015798" cy="292388"/>
          </a:xfrm>
          <a:prstGeom prst="rect">
            <a:avLst/>
          </a:prstGeom>
          <a:noFill/>
        </p:spPr>
        <p:txBody>
          <a:bodyPr wrap="square" rtlCol="0">
            <a:spAutoFit/>
          </a:bodyPr>
          <a:lstStyle/>
          <a:p>
            <a:pPr algn="ctr"/>
            <a:r>
              <a:rPr lang="en-US" sz="1300" dirty="0" smtClean="0">
                <a:latin typeface="Consolas"/>
                <a:cs typeface="Consolas"/>
              </a:rPr>
              <a:t>event[condition]</a:t>
            </a:r>
            <a:endParaRPr lang="en-US" sz="1300" dirty="0">
              <a:latin typeface="Consolas"/>
              <a:cs typeface="Consolas"/>
            </a:endParaRPr>
          </a:p>
        </p:txBody>
      </p:sp>
      <p:sp>
        <p:nvSpPr>
          <p:cNvPr id="4" name="ZoneTexte 3"/>
          <p:cNvSpPr txBox="1"/>
          <p:nvPr/>
        </p:nvSpPr>
        <p:spPr>
          <a:xfrm>
            <a:off x="165403" y="5090927"/>
            <a:ext cx="4203381" cy="1154162"/>
          </a:xfrm>
          <a:prstGeom prst="rect">
            <a:avLst/>
          </a:prstGeom>
          <a:solidFill>
            <a:schemeClr val="bg1">
              <a:lumMod val="95000"/>
            </a:schemeClr>
          </a:solidFill>
        </p:spPr>
        <p:txBody>
          <a:bodyPr wrap="square" rtlCol="0">
            <a:spAutoFit/>
          </a:bodyPr>
          <a:lstStyle/>
          <a:p>
            <a:r>
              <a:rPr lang="en-US" sz="1300" b="1" i="1" dirty="0" smtClean="0">
                <a:latin typeface="Verdana"/>
                <a:cs typeface="Verdana"/>
              </a:rPr>
              <a:t>Academic example:</a:t>
            </a:r>
          </a:p>
          <a:p>
            <a:endParaRPr lang="en-US" sz="1200" b="1" i="1" dirty="0" smtClean="0">
              <a:latin typeface="Verdana"/>
              <a:cs typeface="Verdana"/>
            </a:endParaRPr>
          </a:p>
          <a:p>
            <a:r>
              <a:rPr lang="en-US" sz="1100" dirty="0" smtClean="0">
                <a:latin typeface="Verdana"/>
                <a:cs typeface="Verdana"/>
              </a:rPr>
              <a:t>Crane, M., </a:t>
            </a:r>
            <a:r>
              <a:rPr lang="en-US" sz="1100" dirty="0" err="1" smtClean="0">
                <a:latin typeface="Verdana"/>
                <a:cs typeface="Verdana"/>
              </a:rPr>
              <a:t>Dingel</a:t>
            </a:r>
            <a:r>
              <a:rPr lang="en-US" sz="1100" dirty="0" smtClean="0">
                <a:latin typeface="Verdana"/>
                <a:cs typeface="Verdana"/>
              </a:rPr>
              <a:t>, J., </a:t>
            </a:r>
            <a:r>
              <a:rPr lang="en-US" sz="1100" b="1" i="1" dirty="0" smtClean="0">
                <a:latin typeface="Verdana"/>
                <a:cs typeface="Verdana"/>
              </a:rPr>
              <a:t>UML vs. classical vs. Rhapsody statecharts: not all models are created equal</a:t>
            </a:r>
            <a:r>
              <a:rPr lang="en-US" sz="1100" b="1" dirty="0" smtClean="0">
                <a:latin typeface="Verdana"/>
                <a:cs typeface="Verdana"/>
              </a:rPr>
              <a:t>. </a:t>
            </a:r>
            <a:r>
              <a:rPr lang="en-US" sz="1100" dirty="0" smtClean="0">
                <a:latin typeface="Verdana"/>
                <a:cs typeface="Verdana"/>
              </a:rPr>
              <a:t>Software &amp; Systems Modeling. Vol. 6 No. 4. Springer-</a:t>
            </a:r>
            <a:r>
              <a:rPr lang="en-US" sz="1100" dirty="0" err="1" smtClean="0">
                <a:latin typeface="Verdana"/>
                <a:cs typeface="Verdana"/>
              </a:rPr>
              <a:t>Verlag</a:t>
            </a:r>
            <a:r>
              <a:rPr lang="en-US" sz="1100" dirty="0" smtClean="0">
                <a:latin typeface="Verdana"/>
                <a:cs typeface="Verdana"/>
              </a:rPr>
              <a:t> 2007. </a:t>
            </a:r>
            <a:endParaRPr lang="en-US" sz="1100" dirty="0">
              <a:latin typeface="Verdana"/>
              <a:cs typeface="Verdana"/>
            </a:endParaRPr>
          </a:p>
        </p:txBody>
      </p:sp>
      <p:pic>
        <p:nvPicPr>
          <p:cNvPr id="8" name="Image 7"/>
          <p:cNvPicPr>
            <a:picLocks noChangeAspect="1"/>
          </p:cNvPicPr>
          <p:nvPr/>
        </p:nvPicPr>
        <p:blipFill>
          <a:blip r:embed="rId3"/>
          <a:stretch>
            <a:fillRect/>
          </a:stretch>
        </p:blipFill>
        <p:spPr>
          <a:xfrm>
            <a:off x="11054" y="30418"/>
            <a:ext cx="964892" cy="964892"/>
          </a:xfrm>
          <a:prstGeom prst="rect">
            <a:avLst/>
          </a:prstGeom>
        </p:spPr>
      </p:pic>
      <p:sp>
        <p:nvSpPr>
          <p:cNvPr id="31" name="Rectangle à coins arrondis 30"/>
          <p:cNvSpPr/>
          <p:nvPr/>
        </p:nvSpPr>
        <p:spPr>
          <a:xfrm>
            <a:off x="5283376" y="1247258"/>
            <a:ext cx="3684642" cy="540137"/>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smtClean="0">
                <a:solidFill>
                  <a:schemeClr val="tx1">
                    <a:lumMod val="95000"/>
                    <a:lumOff val="5000"/>
                  </a:schemeClr>
                </a:solidFill>
                <a:latin typeface="Verdana"/>
                <a:cs typeface="Verdana"/>
              </a:rPr>
              <a:t>Semantic and syntactic </a:t>
            </a:r>
            <a:r>
              <a:rPr lang="en-US" sz="1300" b="1" dirty="0">
                <a:solidFill>
                  <a:schemeClr val="tx1">
                    <a:lumMod val="95000"/>
                    <a:lumOff val="5000"/>
                  </a:schemeClr>
                </a:solidFill>
                <a:latin typeface="Verdana"/>
                <a:cs typeface="Verdana"/>
              </a:rPr>
              <a:t>v</a:t>
            </a:r>
            <a:r>
              <a:rPr lang="en-US" sz="1300" b="1" dirty="0" smtClean="0">
                <a:solidFill>
                  <a:schemeClr val="tx1">
                    <a:lumMod val="95000"/>
                    <a:lumOff val="5000"/>
                  </a:schemeClr>
                </a:solidFill>
                <a:latin typeface="Verdana"/>
                <a:cs typeface="Verdana"/>
              </a:rPr>
              <a:t>ariation points in languages for FSM</a:t>
            </a:r>
            <a:endParaRPr lang="en-US" sz="1300" b="1" dirty="0">
              <a:solidFill>
                <a:schemeClr val="tx1">
                  <a:lumMod val="95000"/>
                  <a:lumOff val="5000"/>
                </a:schemeClr>
              </a:solidFill>
              <a:latin typeface="Verdana"/>
              <a:cs typeface="Verdana"/>
            </a:endParaRPr>
          </a:p>
        </p:txBody>
      </p:sp>
      <p:pic>
        <p:nvPicPr>
          <p:cNvPr id="24" name="Image 23"/>
          <p:cNvPicPr>
            <a:picLocks noChangeAspect="1"/>
          </p:cNvPicPr>
          <p:nvPr/>
        </p:nvPicPr>
        <p:blipFill>
          <a:blip r:embed="rId4"/>
          <a:stretch>
            <a:fillRect/>
          </a:stretch>
        </p:blipFill>
        <p:spPr>
          <a:xfrm>
            <a:off x="5910709" y="1758505"/>
            <a:ext cx="2455566" cy="606953"/>
          </a:xfrm>
          <a:prstGeom prst="rect">
            <a:avLst/>
          </a:prstGeom>
          <a:ln w="3175" cmpd="sng">
            <a:solidFill>
              <a:schemeClr val="bg1">
                <a:lumMod val="75000"/>
              </a:schemeClr>
            </a:solidFill>
          </a:ln>
          <a:effectLst>
            <a:outerShdw blurRad="50800" dist="38100" dir="2700000" algn="tl" rotWithShape="0">
              <a:srgbClr val="000000">
                <a:alpha val="43000"/>
              </a:srgbClr>
            </a:outerShdw>
          </a:effectLst>
        </p:spPr>
      </p:pic>
      <p:sp>
        <p:nvSpPr>
          <p:cNvPr id="23" name="Titre 1"/>
          <p:cNvSpPr>
            <a:spLocks noGrp="1"/>
          </p:cNvSpPr>
          <p:nvPr>
            <p:ph type="title"/>
          </p:nvPr>
        </p:nvSpPr>
        <p:spPr>
          <a:xfrm>
            <a:off x="165403" y="30418"/>
            <a:ext cx="8845353" cy="1143000"/>
          </a:xfrm>
        </p:spPr>
        <p:txBody>
          <a:bodyPr>
            <a:normAutofit/>
          </a:bodyPr>
          <a:lstStyle/>
          <a:p>
            <a:r>
              <a:rPr lang="en-US" sz="3000" b="1" dirty="0" smtClean="0">
                <a:latin typeface="Verdana"/>
                <a:cs typeface="Verdana"/>
              </a:rPr>
              <a:t>Research Context</a:t>
            </a:r>
            <a:br>
              <a:rPr lang="en-US" sz="3000" b="1" dirty="0" smtClean="0">
                <a:latin typeface="Verdana"/>
                <a:cs typeface="Verdana"/>
              </a:rPr>
            </a:br>
            <a:r>
              <a:rPr lang="en-US" sz="2300" b="1" dirty="0" smtClean="0">
                <a:latin typeface="Verdana"/>
                <a:cs typeface="Verdana"/>
              </a:rPr>
              <a:t>Family of </a:t>
            </a:r>
            <a:r>
              <a:rPr lang="en-US" sz="2300" b="1" dirty="0">
                <a:latin typeface="Verdana"/>
                <a:cs typeface="Verdana"/>
              </a:rPr>
              <a:t>L</a:t>
            </a:r>
            <a:r>
              <a:rPr lang="en-US" sz="2300" b="1" dirty="0" smtClean="0">
                <a:latin typeface="Verdana"/>
                <a:cs typeface="Verdana"/>
              </a:rPr>
              <a:t>anguages for Finite State Machines</a:t>
            </a:r>
            <a:endParaRPr lang="en-US" sz="2300" b="1" dirty="0">
              <a:latin typeface="Verdana"/>
              <a:cs typeface="Verdana"/>
            </a:endParaRPr>
          </a:p>
        </p:txBody>
      </p:sp>
      <p:sp>
        <p:nvSpPr>
          <p:cNvPr id="21" name="ZoneTexte 20"/>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6</a:t>
            </a:r>
            <a:endParaRPr lang="fr-FR" sz="1500" b="1" dirty="0">
              <a:latin typeface="Verdana"/>
              <a:cs typeface="Verdana"/>
            </a:endParaRPr>
          </a:p>
        </p:txBody>
      </p:sp>
    </p:spTree>
    <p:extLst>
      <p:ext uri="{BB962C8B-B14F-4D97-AF65-F5344CB8AC3E}">
        <p14:creationId xmlns:p14="http://schemas.microsoft.com/office/powerpoint/2010/main" val="27637180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p:cNvPicPr>
            <a:picLocks noChangeAspect="1"/>
          </p:cNvPicPr>
          <p:nvPr/>
        </p:nvPicPr>
        <p:blipFill>
          <a:blip r:embed="rId3"/>
          <a:stretch>
            <a:fillRect/>
          </a:stretch>
        </p:blipFill>
        <p:spPr>
          <a:xfrm>
            <a:off x="11054" y="30418"/>
            <a:ext cx="964892" cy="964892"/>
          </a:xfrm>
          <a:prstGeom prst="rect">
            <a:avLst/>
          </a:prstGeom>
        </p:spPr>
      </p:pic>
      <p:sp>
        <p:nvSpPr>
          <p:cNvPr id="27" name="Ellipse 26"/>
          <p:cNvSpPr/>
          <p:nvPr/>
        </p:nvSpPr>
        <p:spPr>
          <a:xfrm>
            <a:off x="2349030" y="2779916"/>
            <a:ext cx="1545198" cy="1526881"/>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p:cNvSpPr/>
          <p:nvPr/>
        </p:nvSpPr>
        <p:spPr>
          <a:xfrm>
            <a:off x="2840751" y="1843519"/>
            <a:ext cx="1545198" cy="153665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p:cNvSpPr/>
          <p:nvPr/>
        </p:nvSpPr>
        <p:spPr>
          <a:xfrm>
            <a:off x="1787603" y="1873082"/>
            <a:ext cx="1545198" cy="153665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457200" y="2024666"/>
            <a:ext cx="2101830" cy="492443"/>
          </a:xfrm>
          <a:prstGeom prst="rect">
            <a:avLst/>
          </a:prstGeom>
          <a:noFill/>
        </p:spPr>
        <p:txBody>
          <a:bodyPr wrap="square" rtlCol="0">
            <a:spAutoFit/>
          </a:bodyPr>
          <a:lstStyle/>
          <a:p>
            <a:pPr algn="r"/>
            <a:r>
              <a:rPr lang="en-US" sz="1300" b="1" dirty="0" smtClean="0">
                <a:latin typeface="Verdana"/>
                <a:cs typeface="Verdana"/>
              </a:rPr>
              <a:t>UML state machines diagrams</a:t>
            </a:r>
            <a:endParaRPr lang="en-US" sz="1300" b="1" dirty="0">
              <a:latin typeface="Verdana"/>
              <a:cs typeface="Verdana"/>
            </a:endParaRPr>
          </a:p>
        </p:txBody>
      </p:sp>
      <p:sp>
        <p:nvSpPr>
          <p:cNvPr id="12" name="ZoneTexte 11"/>
          <p:cNvSpPr txBox="1"/>
          <p:nvPr/>
        </p:nvSpPr>
        <p:spPr>
          <a:xfrm>
            <a:off x="3492405" y="2370915"/>
            <a:ext cx="1280417" cy="292388"/>
          </a:xfrm>
          <a:prstGeom prst="rect">
            <a:avLst/>
          </a:prstGeom>
          <a:noFill/>
        </p:spPr>
        <p:txBody>
          <a:bodyPr wrap="square" rtlCol="0">
            <a:spAutoFit/>
          </a:bodyPr>
          <a:lstStyle/>
          <a:p>
            <a:pPr algn="ctr"/>
            <a:r>
              <a:rPr lang="en-US" sz="1300" b="1" dirty="0" smtClean="0">
                <a:latin typeface="Verdana"/>
                <a:cs typeface="Verdana"/>
              </a:rPr>
              <a:t>Rhapsody</a:t>
            </a:r>
            <a:endParaRPr lang="en-US" sz="1300" b="1" dirty="0">
              <a:latin typeface="Verdana"/>
              <a:cs typeface="Verdana"/>
            </a:endParaRPr>
          </a:p>
        </p:txBody>
      </p:sp>
      <p:sp>
        <p:nvSpPr>
          <p:cNvPr id="13" name="ZoneTexte 12"/>
          <p:cNvSpPr txBox="1"/>
          <p:nvPr/>
        </p:nvSpPr>
        <p:spPr>
          <a:xfrm>
            <a:off x="1131534" y="3586359"/>
            <a:ext cx="1933539" cy="492443"/>
          </a:xfrm>
          <a:prstGeom prst="rect">
            <a:avLst/>
          </a:prstGeom>
          <a:noFill/>
        </p:spPr>
        <p:txBody>
          <a:bodyPr wrap="square" rtlCol="0">
            <a:spAutoFit/>
          </a:bodyPr>
          <a:lstStyle/>
          <a:p>
            <a:pPr algn="r"/>
            <a:r>
              <a:rPr lang="en-US" sz="1300" b="1" dirty="0" smtClean="0">
                <a:latin typeface="Verdana"/>
                <a:cs typeface="Verdana"/>
              </a:rPr>
              <a:t>Classical statecharts</a:t>
            </a:r>
            <a:endParaRPr lang="en-US" sz="1300" b="1" dirty="0">
              <a:latin typeface="Verdana"/>
              <a:cs typeface="Verdana"/>
            </a:endParaRPr>
          </a:p>
        </p:txBody>
      </p:sp>
      <p:sp>
        <p:nvSpPr>
          <p:cNvPr id="20" name="ZoneTexte 19"/>
          <p:cNvSpPr txBox="1"/>
          <p:nvPr/>
        </p:nvSpPr>
        <p:spPr>
          <a:xfrm>
            <a:off x="5095345" y="2830294"/>
            <a:ext cx="1707851" cy="292388"/>
          </a:xfrm>
          <a:prstGeom prst="rect">
            <a:avLst/>
          </a:prstGeom>
          <a:noFill/>
        </p:spPr>
        <p:txBody>
          <a:bodyPr wrap="square" rtlCol="0">
            <a:spAutoFit/>
          </a:bodyPr>
          <a:lstStyle/>
          <a:p>
            <a:r>
              <a:rPr lang="en-US" sz="1300" b="1" i="1" dirty="0" smtClean="0">
                <a:latin typeface="Verdana"/>
                <a:cs typeface="Verdana"/>
              </a:rPr>
              <a:t>T</a:t>
            </a:r>
            <a:r>
              <a:rPr lang="en-US" sz="1300" i="1" dirty="0" smtClean="0">
                <a:latin typeface="Verdana"/>
                <a:cs typeface="Verdana"/>
              </a:rPr>
              <a:t>imed </a:t>
            </a:r>
            <a:r>
              <a:rPr lang="en-US" sz="1300" b="1" i="1" dirty="0" smtClean="0">
                <a:latin typeface="Verdana"/>
                <a:cs typeface="Verdana"/>
              </a:rPr>
              <a:t>T</a:t>
            </a:r>
            <a:r>
              <a:rPr lang="en-US" sz="1300" i="1" dirty="0" smtClean="0">
                <a:latin typeface="Verdana"/>
                <a:cs typeface="Verdana"/>
              </a:rPr>
              <a:t>ransitions</a:t>
            </a:r>
            <a:endParaRPr lang="en-US" sz="1300" i="1" dirty="0">
              <a:latin typeface="Verdana"/>
              <a:cs typeface="Verdana"/>
            </a:endParaRPr>
          </a:p>
        </p:txBody>
      </p:sp>
      <p:grpSp>
        <p:nvGrpSpPr>
          <p:cNvPr id="4" name="Grouper 3"/>
          <p:cNvGrpSpPr/>
          <p:nvPr/>
        </p:nvGrpSpPr>
        <p:grpSpPr>
          <a:xfrm>
            <a:off x="3131856" y="2446549"/>
            <a:ext cx="1963489" cy="529939"/>
            <a:chOff x="3061303" y="2879793"/>
            <a:chExt cx="1963489" cy="529939"/>
          </a:xfrm>
        </p:grpSpPr>
        <p:sp>
          <p:nvSpPr>
            <p:cNvPr id="16" name="Forme libre 15"/>
            <p:cNvSpPr/>
            <p:nvPr/>
          </p:nvSpPr>
          <p:spPr>
            <a:xfrm flipV="1">
              <a:off x="3121629" y="2927424"/>
              <a:ext cx="1903163" cy="482308"/>
            </a:xfrm>
            <a:custGeom>
              <a:avLst/>
              <a:gdLst>
                <a:gd name="connsiteX0" fmla="*/ 0 w 1595892"/>
                <a:gd name="connsiteY0" fmla="*/ 810665 h 810665"/>
                <a:gd name="connsiteX1" fmla="*/ 375996 w 1595892"/>
                <a:gd name="connsiteY1" fmla="*/ 125492 h 810665"/>
                <a:gd name="connsiteX2" fmla="*/ 1595892 w 1595892"/>
                <a:gd name="connsiteY2" fmla="*/ 155 h 810665"/>
              </a:gdLst>
              <a:ahLst/>
              <a:cxnLst>
                <a:cxn ang="0">
                  <a:pos x="connsiteX0" y="connsiteY0"/>
                </a:cxn>
                <a:cxn ang="0">
                  <a:pos x="connsiteX1" y="connsiteY1"/>
                </a:cxn>
                <a:cxn ang="0">
                  <a:pos x="connsiteX2" y="connsiteY2"/>
                </a:cxn>
              </a:cxnLst>
              <a:rect l="l" t="t" r="r" b="b"/>
              <a:pathLst>
                <a:path w="1595892" h="810665">
                  <a:moveTo>
                    <a:pt x="0" y="810665"/>
                  </a:moveTo>
                  <a:cubicBezTo>
                    <a:pt x="55007" y="535621"/>
                    <a:pt x="110014" y="260577"/>
                    <a:pt x="375996" y="125492"/>
                  </a:cubicBezTo>
                  <a:cubicBezTo>
                    <a:pt x="641978" y="-9593"/>
                    <a:pt x="1595892" y="155"/>
                    <a:pt x="1595892" y="155"/>
                  </a:cubicBezTo>
                </a:path>
              </a:pathLst>
            </a:custGeom>
            <a:ln w="952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8" name="Ellipse 27"/>
            <p:cNvSpPr/>
            <p:nvPr/>
          </p:nvSpPr>
          <p:spPr>
            <a:xfrm>
              <a:off x="3061303" y="2879793"/>
              <a:ext cx="90000" cy="8952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9" name="Rectangle à coins arrondis 28"/>
          <p:cNvSpPr/>
          <p:nvPr/>
        </p:nvSpPr>
        <p:spPr>
          <a:xfrm>
            <a:off x="4647816" y="4027182"/>
            <a:ext cx="4362940" cy="2262568"/>
          </a:xfrm>
          <a:prstGeom prst="roundRect">
            <a:avLst/>
          </a:prstGeom>
          <a:solidFill>
            <a:schemeClr val="bg1"/>
          </a:solidFill>
          <a:ln>
            <a:solidFill>
              <a:srgbClr val="BFBFBF"/>
            </a:solidFill>
          </a:ln>
          <a:effectLst>
            <a:outerShdw blurRad="40000" dist="230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u="sng" dirty="0" smtClean="0">
                <a:latin typeface="Verdana"/>
                <a:cs typeface="Verdana"/>
              </a:rPr>
              <a:t>Example:</a:t>
            </a:r>
            <a:r>
              <a:rPr lang="en-US" sz="1300" b="1" dirty="0" smtClean="0">
                <a:latin typeface="Verdana"/>
                <a:cs typeface="Verdana"/>
              </a:rPr>
              <a:t> A family of languages for Finite State Machines </a:t>
            </a:r>
            <a:endParaRPr lang="en-US" sz="1300" b="1" dirty="0">
              <a:latin typeface="Verdana"/>
              <a:cs typeface="Verdana"/>
            </a:endParaRPr>
          </a:p>
        </p:txBody>
      </p:sp>
      <p:sp>
        <p:nvSpPr>
          <p:cNvPr id="3" name="Ellipse 2"/>
          <p:cNvSpPr/>
          <p:nvPr/>
        </p:nvSpPr>
        <p:spPr>
          <a:xfrm>
            <a:off x="5422664" y="4808033"/>
            <a:ext cx="675280" cy="685422"/>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500" b="1" dirty="0" smtClean="0">
                <a:solidFill>
                  <a:schemeClr val="tx1"/>
                </a:solidFill>
                <a:latin typeface="Consolas"/>
                <a:cs typeface="Consolas"/>
              </a:rPr>
              <a:t>A</a:t>
            </a:r>
            <a:endParaRPr lang="fr-FR" sz="1500" b="1" dirty="0">
              <a:solidFill>
                <a:schemeClr val="tx1"/>
              </a:solidFill>
              <a:latin typeface="Consolas"/>
              <a:cs typeface="Consolas"/>
            </a:endParaRPr>
          </a:p>
        </p:txBody>
      </p:sp>
      <p:sp>
        <p:nvSpPr>
          <p:cNvPr id="30" name="Ellipse 29"/>
          <p:cNvSpPr/>
          <p:nvPr/>
        </p:nvSpPr>
        <p:spPr>
          <a:xfrm>
            <a:off x="7600905" y="4808033"/>
            <a:ext cx="675280" cy="685422"/>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00" b="1" dirty="0" smtClean="0">
                <a:solidFill>
                  <a:srgbClr val="000000"/>
                </a:solidFill>
                <a:latin typeface="Consolas"/>
                <a:cs typeface="Consolas"/>
              </a:rPr>
              <a:t>B</a:t>
            </a:r>
            <a:endParaRPr lang="fr-FR" sz="1300" b="1" dirty="0">
              <a:solidFill>
                <a:srgbClr val="000000"/>
              </a:solidFill>
              <a:latin typeface="Consolas"/>
              <a:cs typeface="Consolas"/>
            </a:endParaRPr>
          </a:p>
        </p:txBody>
      </p:sp>
      <p:sp>
        <p:nvSpPr>
          <p:cNvPr id="6" name="Forme libre 5"/>
          <p:cNvSpPr/>
          <p:nvPr/>
        </p:nvSpPr>
        <p:spPr>
          <a:xfrm>
            <a:off x="6087901" y="4757225"/>
            <a:ext cx="1521900" cy="409067"/>
          </a:xfrm>
          <a:custGeom>
            <a:avLst/>
            <a:gdLst>
              <a:gd name="connsiteX0" fmla="*/ 0 w 1521900"/>
              <a:gd name="connsiteY0" fmla="*/ 352839 h 352839"/>
              <a:gd name="connsiteX1" fmla="*/ 796226 w 1521900"/>
              <a:gd name="connsiteY1" fmla="*/ 49 h 352839"/>
              <a:gd name="connsiteX2" fmla="*/ 1521900 w 1521900"/>
              <a:gd name="connsiteY2" fmla="*/ 332680 h 352839"/>
              <a:gd name="connsiteX0" fmla="*/ 0 w 1521900"/>
              <a:gd name="connsiteY0" fmla="*/ 352839 h 352839"/>
              <a:gd name="connsiteX1" fmla="*/ 685359 w 1521900"/>
              <a:gd name="connsiteY1" fmla="*/ 49 h 352839"/>
              <a:gd name="connsiteX2" fmla="*/ 1521900 w 1521900"/>
              <a:gd name="connsiteY2" fmla="*/ 332680 h 352839"/>
              <a:gd name="connsiteX0" fmla="*/ 0 w 1521900"/>
              <a:gd name="connsiteY0" fmla="*/ 352839 h 352839"/>
              <a:gd name="connsiteX1" fmla="*/ 776069 w 1521900"/>
              <a:gd name="connsiteY1" fmla="*/ 49 h 352839"/>
              <a:gd name="connsiteX2" fmla="*/ 1521900 w 1521900"/>
              <a:gd name="connsiteY2" fmla="*/ 332680 h 352839"/>
              <a:gd name="connsiteX0" fmla="*/ 0 w 1521900"/>
              <a:gd name="connsiteY0" fmla="*/ 287493 h 332970"/>
              <a:gd name="connsiteX1" fmla="*/ 776069 w 1521900"/>
              <a:gd name="connsiteY1" fmla="*/ 339 h 332970"/>
              <a:gd name="connsiteX2" fmla="*/ 1521900 w 1521900"/>
              <a:gd name="connsiteY2" fmla="*/ 332970 h 332970"/>
            </a:gdLst>
            <a:ahLst/>
            <a:cxnLst>
              <a:cxn ang="0">
                <a:pos x="connsiteX0" y="connsiteY0"/>
              </a:cxn>
              <a:cxn ang="0">
                <a:pos x="connsiteX1" y="connsiteY1"/>
              </a:cxn>
              <a:cxn ang="0">
                <a:pos x="connsiteX2" y="connsiteY2"/>
              </a:cxn>
            </a:cxnLst>
            <a:rect l="l" t="t" r="r" b="b"/>
            <a:pathLst>
              <a:path w="1521900" h="332970">
                <a:moveTo>
                  <a:pt x="0" y="287493"/>
                </a:moveTo>
                <a:cubicBezTo>
                  <a:pt x="271288" y="112778"/>
                  <a:pt x="522419" y="-7240"/>
                  <a:pt x="776069" y="339"/>
                </a:cubicBezTo>
                <a:cubicBezTo>
                  <a:pt x="1029719" y="7918"/>
                  <a:pt x="1285888" y="164974"/>
                  <a:pt x="1521900" y="332970"/>
                </a:cubicBezTo>
              </a:path>
            </a:pathLst>
          </a:custGeom>
          <a:ln w="3175" cmpd="sng">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22" name="ZoneTexte 21"/>
          <p:cNvSpPr txBox="1"/>
          <p:nvPr/>
        </p:nvSpPr>
        <p:spPr>
          <a:xfrm>
            <a:off x="5594036" y="4454909"/>
            <a:ext cx="2891488" cy="292388"/>
          </a:xfrm>
          <a:prstGeom prst="rect">
            <a:avLst/>
          </a:prstGeom>
          <a:noFill/>
        </p:spPr>
        <p:txBody>
          <a:bodyPr wrap="square" rtlCol="0">
            <a:spAutoFit/>
          </a:bodyPr>
          <a:lstStyle/>
          <a:p>
            <a:pPr algn="ctr"/>
            <a:r>
              <a:rPr lang="en-US" sz="1300" dirty="0" smtClean="0">
                <a:latin typeface="Consolas"/>
                <a:cs typeface="Consolas"/>
              </a:rPr>
              <a:t>event[condition</a:t>
            </a:r>
            <a:r>
              <a:rPr lang="en-US" sz="1300" dirty="0">
                <a:latin typeface="Consolas"/>
                <a:cs typeface="Consolas"/>
              </a:rPr>
              <a:t>]</a:t>
            </a:r>
            <a:r>
              <a:rPr lang="en-US" sz="1300" dirty="0" smtClean="0">
                <a:latin typeface="Consolas"/>
                <a:cs typeface="Consolas"/>
              </a:rPr>
              <a:t> : </a:t>
            </a:r>
            <a:r>
              <a:rPr lang="en-US" sz="1300" b="1" dirty="0" smtClean="0">
                <a:latin typeface="Consolas"/>
                <a:cs typeface="Consolas"/>
              </a:rPr>
              <a:t>time(</a:t>
            </a:r>
            <a:r>
              <a:rPr lang="en-US" sz="1300" b="1" dirty="0" err="1" smtClean="0">
                <a:latin typeface="Consolas"/>
                <a:cs typeface="Consolas"/>
              </a:rPr>
              <a:t>ms</a:t>
            </a:r>
            <a:r>
              <a:rPr lang="en-US" sz="1300" b="1" dirty="0" smtClean="0">
                <a:latin typeface="Consolas"/>
                <a:cs typeface="Consolas"/>
              </a:rPr>
              <a:t>)</a:t>
            </a:r>
            <a:endParaRPr lang="en-US" sz="1300" b="1" dirty="0">
              <a:latin typeface="Consolas"/>
              <a:cs typeface="Consolas"/>
            </a:endParaRPr>
          </a:p>
        </p:txBody>
      </p:sp>
      <p:sp>
        <p:nvSpPr>
          <p:cNvPr id="31" name="ZoneTexte 30"/>
          <p:cNvSpPr txBox="1"/>
          <p:nvPr/>
        </p:nvSpPr>
        <p:spPr>
          <a:xfrm>
            <a:off x="165403" y="5090927"/>
            <a:ext cx="4203381" cy="1154162"/>
          </a:xfrm>
          <a:prstGeom prst="rect">
            <a:avLst/>
          </a:prstGeom>
          <a:solidFill>
            <a:schemeClr val="bg1">
              <a:lumMod val="95000"/>
            </a:schemeClr>
          </a:solidFill>
        </p:spPr>
        <p:txBody>
          <a:bodyPr wrap="square" rtlCol="0">
            <a:spAutoFit/>
          </a:bodyPr>
          <a:lstStyle/>
          <a:p>
            <a:r>
              <a:rPr lang="en-US" sz="1300" b="1" i="1" dirty="0" smtClean="0">
                <a:latin typeface="Verdana"/>
                <a:cs typeface="Verdana"/>
              </a:rPr>
              <a:t>Academic example:</a:t>
            </a:r>
          </a:p>
          <a:p>
            <a:endParaRPr lang="en-US" sz="1200" b="1" i="1" dirty="0" smtClean="0">
              <a:latin typeface="Verdana"/>
              <a:cs typeface="Verdana"/>
            </a:endParaRPr>
          </a:p>
          <a:p>
            <a:r>
              <a:rPr lang="en-US" sz="1100" dirty="0" smtClean="0">
                <a:latin typeface="Verdana"/>
                <a:cs typeface="Verdana"/>
              </a:rPr>
              <a:t>Crane, M., </a:t>
            </a:r>
            <a:r>
              <a:rPr lang="en-US" sz="1100" dirty="0" err="1" smtClean="0">
                <a:latin typeface="Verdana"/>
                <a:cs typeface="Verdana"/>
              </a:rPr>
              <a:t>Dingel</a:t>
            </a:r>
            <a:r>
              <a:rPr lang="en-US" sz="1100" dirty="0" smtClean="0">
                <a:latin typeface="Verdana"/>
                <a:cs typeface="Verdana"/>
              </a:rPr>
              <a:t>, J., </a:t>
            </a:r>
            <a:r>
              <a:rPr lang="en-US" sz="1100" b="1" i="1" dirty="0" smtClean="0">
                <a:latin typeface="Verdana"/>
                <a:cs typeface="Verdana"/>
              </a:rPr>
              <a:t>UML vs. classical vs. Rhapsody statecharts: not all models are created equal</a:t>
            </a:r>
            <a:r>
              <a:rPr lang="en-US" sz="1100" b="1" dirty="0" smtClean="0">
                <a:latin typeface="Verdana"/>
                <a:cs typeface="Verdana"/>
              </a:rPr>
              <a:t>. </a:t>
            </a:r>
            <a:r>
              <a:rPr lang="en-US" sz="1100" dirty="0" smtClean="0">
                <a:latin typeface="Verdana"/>
                <a:cs typeface="Verdana"/>
              </a:rPr>
              <a:t>Software &amp; Systems Modeling. Vol. 6 No. 4. Springer-</a:t>
            </a:r>
            <a:r>
              <a:rPr lang="en-US" sz="1100" dirty="0" err="1" smtClean="0">
                <a:latin typeface="Verdana"/>
                <a:cs typeface="Verdana"/>
              </a:rPr>
              <a:t>Verlag</a:t>
            </a:r>
            <a:r>
              <a:rPr lang="en-US" sz="1100" dirty="0" smtClean="0">
                <a:latin typeface="Verdana"/>
                <a:cs typeface="Verdana"/>
              </a:rPr>
              <a:t> 2007. </a:t>
            </a:r>
            <a:endParaRPr lang="en-US" sz="1100" dirty="0">
              <a:latin typeface="Verdana"/>
              <a:cs typeface="Verdana"/>
            </a:endParaRPr>
          </a:p>
        </p:txBody>
      </p:sp>
      <p:sp>
        <p:nvSpPr>
          <p:cNvPr id="33" name="Rectangle à coins arrondis 32"/>
          <p:cNvSpPr/>
          <p:nvPr/>
        </p:nvSpPr>
        <p:spPr>
          <a:xfrm>
            <a:off x="5283376" y="1247258"/>
            <a:ext cx="3684642" cy="540137"/>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dirty="0" smtClean="0">
                <a:solidFill>
                  <a:schemeClr val="tx1">
                    <a:lumMod val="95000"/>
                    <a:lumOff val="5000"/>
                  </a:schemeClr>
                </a:solidFill>
                <a:latin typeface="Verdana"/>
                <a:cs typeface="Verdana"/>
              </a:rPr>
              <a:t>Semantic and syntactic </a:t>
            </a:r>
            <a:r>
              <a:rPr lang="en-US" sz="1300" b="1" dirty="0">
                <a:solidFill>
                  <a:schemeClr val="tx1">
                    <a:lumMod val="95000"/>
                    <a:lumOff val="5000"/>
                  </a:schemeClr>
                </a:solidFill>
                <a:latin typeface="Verdana"/>
                <a:cs typeface="Verdana"/>
              </a:rPr>
              <a:t>v</a:t>
            </a:r>
            <a:r>
              <a:rPr lang="en-US" sz="1300" b="1" dirty="0" smtClean="0">
                <a:solidFill>
                  <a:schemeClr val="tx1">
                    <a:lumMod val="95000"/>
                    <a:lumOff val="5000"/>
                  </a:schemeClr>
                </a:solidFill>
                <a:latin typeface="Verdana"/>
                <a:cs typeface="Verdana"/>
              </a:rPr>
              <a:t>ariation points in languages for FSM</a:t>
            </a:r>
            <a:endParaRPr lang="en-US" sz="1300" b="1" dirty="0">
              <a:solidFill>
                <a:schemeClr val="tx1">
                  <a:lumMod val="95000"/>
                  <a:lumOff val="5000"/>
                </a:schemeClr>
              </a:solidFill>
              <a:latin typeface="Verdana"/>
              <a:cs typeface="Verdana"/>
            </a:endParaRPr>
          </a:p>
        </p:txBody>
      </p:sp>
      <p:pic>
        <p:nvPicPr>
          <p:cNvPr id="34" name="Image 33"/>
          <p:cNvPicPr>
            <a:picLocks noChangeAspect="1"/>
          </p:cNvPicPr>
          <p:nvPr/>
        </p:nvPicPr>
        <p:blipFill>
          <a:blip r:embed="rId4"/>
          <a:stretch>
            <a:fillRect/>
          </a:stretch>
        </p:blipFill>
        <p:spPr>
          <a:xfrm>
            <a:off x="5910709" y="1758505"/>
            <a:ext cx="2455566" cy="606953"/>
          </a:xfrm>
          <a:prstGeom prst="rect">
            <a:avLst/>
          </a:prstGeom>
          <a:ln w="3175" cmpd="sng">
            <a:solidFill>
              <a:schemeClr val="bg1">
                <a:lumMod val="75000"/>
              </a:schemeClr>
            </a:solidFill>
          </a:ln>
          <a:effectLst>
            <a:outerShdw blurRad="50800" dist="38100" dir="2700000" algn="tl" rotWithShape="0">
              <a:srgbClr val="000000">
                <a:alpha val="43000"/>
              </a:srgbClr>
            </a:outerShdw>
          </a:effectLst>
        </p:spPr>
      </p:pic>
      <p:sp>
        <p:nvSpPr>
          <p:cNvPr id="36" name="Titre 1"/>
          <p:cNvSpPr txBox="1">
            <a:spLocks/>
          </p:cNvSpPr>
          <p:nvPr/>
        </p:nvSpPr>
        <p:spPr>
          <a:xfrm>
            <a:off x="165403" y="30418"/>
            <a:ext cx="8845353"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smtClean="0">
                <a:latin typeface="Verdana"/>
                <a:cs typeface="Verdana"/>
              </a:rPr>
              <a:t>Research Context</a:t>
            </a:r>
            <a:br>
              <a:rPr lang="en-US" sz="3000" b="1" smtClean="0">
                <a:latin typeface="Verdana"/>
                <a:cs typeface="Verdana"/>
              </a:rPr>
            </a:br>
            <a:r>
              <a:rPr lang="en-US" sz="2300" b="1" smtClean="0">
                <a:latin typeface="Verdana"/>
                <a:cs typeface="Verdana"/>
              </a:rPr>
              <a:t>Family of Languages for Finite State Machines</a:t>
            </a:r>
            <a:endParaRPr lang="en-US" sz="2300" b="1" dirty="0">
              <a:latin typeface="Verdana"/>
              <a:cs typeface="Verdana"/>
            </a:endParaRPr>
          </a:p>
        </p:txBody>
      </p:sp>
      <p:sp>
        <p:nvSpPr>
          <p:cNvPr id="23" name="ZoneTexte 22"/>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7</a:t>
            </a:r>
            <a:endParaRPr lang="fr-FR" sz="1500" b="1" dirty="0">
              <a:latin typeface="Verdana"/>
              <a:cs typeface="Verdana"/>
            </a:endParaRPr>
          </a:p>
        </p:txBody>
      </p:sp>
    </p:spTree>
    <p:extLst>
      <p:ext uri="{BB962C8B-B14F-4D97-AF65-F5344CB8AC3E}">
        <p14:creationId xmlns:p14="http://schemas.microsoft.com/office/powerpoint/2010/main" val="14892752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Ellipse 26"/>
          <p:cNvSpPr/>
          <p:nvPr/>
        </p:nvSpPr>
        <p:spPr>
          <a:xfrm>
            <a:off x="6619405" y="1873082"/>
            <a:ext cx="1545198" cy="1526881"/>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Ellipse 25"/>
          <p:cNvSpPr/>
          <p:nvPr/>
        </p:nvSpPr>
        <p:spPr>
          <a:xfrm>
            <a:off x="3968473" y="1873082"/>
            <a:ext cx="1545198" cy="153665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Ellipse 24"/>
          <p:cNvSpPr/>
          <p:nvPr/>
        </p:nvSpPr>
        <p:spPr>
          <a:xfrm>
            <a:off x="1581228" y="1873082"/>
            <a:ext cx="1545198" cy="153665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250825" y="2024666"/>
            <a:ext cx="2101830" cy="492443"/>
          </a:xfrm>
          <a:prstGeom prst="rect">
            <a:avLst/>
          </a:prstGeom>
          <a:noFill/>
        </p:spPr>
        <p:txBody>
          <a:bodyPr wrap="square" rtlCol="0">
            <a:spAutoFit/>
          </a:bodyPr>
          <a:lstStyle/>
          <a:p>
            <a:pPr algn="r"/>
            <a:r>
              <a:rPr lang="en-US" sz="1300" b="1" dirty="0" smtClean="0">
                <a:latin typeface="Verdana"/>
                <a:cs typeface="Verdana"/>
              </a:rPr>
              <a:t>UML state machines diagrams</a:t>
            </a:r>
            <a:endParaRPr lang="en-US" sz="1300" b="1" dirty="0">
              <a:latin typeface="Verdana"/>
              <a:cs typeface="Verdana"/>
            </a:endParaRPr>
          </a:p>
        </p:txBody>
      </p:sp>
      <p:sp>
        <p:nvSpPr>
          <p:cNvPr id="12" name="ZoneTexte 11"/>
          <p:cNvSpPr txBox="1"/>
          <p:nvPr/>
        </p:nvSpPr>
        <p:spPr>
          <a:xfrm>
            <a:off x="4699502" y="2162353"/>
            <a:ext cx="1280417" cy="292388"/>
          </a:xfrm>
          <a:prstGeom prst="rect">
            <a:avLst/>
          </a:prstGeom>
          <a:noFill/>
        </p:spPr>
        <p:txBody>
          <a:bodyPr wrap="square" rtlCol="0">
            <a:spAutoFit/>
          </a:bodyPr>
          <a:lstStyle/>
          <a:p>
            <a:pPr algn="ctr"/>
            <a:r>
              <a:rPr lang="en-US" sz="1300" b="1" dirty="0" smtClean="0">
                <a:latin typeface="Verdana"/>
                <a:cs typeface="Verdana"/>
              </a:rPr>
              <a:t>Rhapsody</a:t>
            </a:r>
            <a:endParaRPr lang="en-US" sz="1300" b="1" dirty="0">
              <a:latin typeface="Verdana"/>
              <a:cs typeface="Verdana"/>
            </a:endParaRPr>
          </a:p>
        </p:txBody>
      </p:sp>
      <p:sp>
        <p:nvSpPr>
          <p:cNvPr id="13" name="ZoneTexte 12"/>
          <p:cNvSpPr txBox="1"/>
          <p:nvPr/>
        </p:nvSpPr>
        <p:spPr>
          <a:xfrm>
            <a:off x="6877086" y="2055343"/>
            <a:ext cx="1933539" cy="492443"/>
          </a:xfrm>
          <a:prstGeom prst="rect">
            <a:avLst/>
          </a:prstGeom>
          <a:noFill/>
        </p:spPr>
        <p:txBody>
          <a:bodyPr wrap="square" rtlCol="0">
            <a:spAutoFit/>
          </a:bodyPr>
          <a:lstStyle/>
          <a:p>
            <a:pPr algn="r"/>
            <a:r>
              <a:rPr lang="en-US" sz="1300" b="1" dirty="0" smtClean="0">
                <a:latin typeface="Verdana"/>
                <a:cs typeface="Verdana"/>
              </a:rPr>
              <a:t>Classical statecharts</a:t>
            </a:r>
            <a:endParaRPr lang="en-US" sz="1300" b="1" dirty="0">
              <a:latin typeface="Verdana"/>
              <a:cs typeface="Verdana"/>
            </a:endParaRPr>
          </a:p>
        </p:txBody>
      </p:sp>
      <p:sp>
        <p:nvSpPr>
          <p:cNvPr id="44" name="Titre 1"/>
          <p:cNvSpPr txBox="1">
            <a:spLocks/>
          </p:cNvSpPr>
          <p:nvPr/>
        </p:nvSpPr>
        <p:spPr>
          <a:xfrm>
            <a:off x="165403" y="30418"/>
            <a:ext cx="8845353"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dirty="0" smtClean="0">
                <a:latin typeface="Verdana"/>
                <a:cs typeface="Verdana"/>
              </a:rPr>
              <a:t>Problem Statement</a:t>
            </a:r>
            <a:br>
              <a:rPr lang="en-US" sz="3000" b="1" dirty="0" smtClean="0">
                <a:latin typeface="Verdana"/>
                <a:cs typeface="Verdana"/>
              </a:rPr>
            </a:br>
            <a:r>
              <a:rPr lang="en-US" sz="2300" b="1" dirty="0" smtClean="0">
                <a:latin typeface="Verdana"/>
                <a:cs typeface="Verdana"/>
              </a:rPr>
              <a:t>Isolated Software Development Processes</a:t>
            </a:r>
            <a:endParaRPr lang="en-US" sz="2300" b="1" dirty="0">
              <a:latin typeface="Verdana"/>
              <a:cs typeface="Verdana"/>
            </a:endParaRPr>
          </a:p>
        </p:txBody>
      </p:sp>
      <p:pic>
        <p:nvPicPr>
          <p:cNvPr id="2" name="Image 1"/>
          <p:cNvPicPr>
            <a:picLocks noChangeAspect="1"/>
          </p:cNvPicPr>
          <p:nvPr/>
        </p:nvPicPr>
        <p:blipFill>
          <a:blip r:embed="rId3"/>
          <a:stretch>
            <a:fillRect/>
          </a:stretch>
        </p:blipFill>
        <p:spPr>
          <a:xfrm>
            <a:off x="4047848" y="3568051"/>
            <a:ext cx="1545198" cy="1150079"/>
          </a:xfrm>
          <a:prstGeom prst="rect">
            <a:avLst/>
          </a:prstGeom>
        </p:spPr>
      </p:pic>
      <p:cxnSp>
        <p:nvCxnSpPr>
          <p:cNvPr id="6" name="Connecteur droit 5"/>
          <p:cNvCxnSpPr/>
          <p:nvPr/>
        </p:nvCxnSpPr>
        <p:spPr>
          <a:xfrm>
            <a:off x="3571875" y="1524000"/>
            <a:ext cx="31750" cy="460375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Connecteur droit 42"/>
          <p:cNvCxnSpPr/>
          <p:nvPr/>
        </p:nvCxnSpPr>
        <p:spPr>
          <a:xfrm>
            <a:off x="6184900" y="1524000"/>
            <a:ext cx="31750" cy="460375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45" name="Image 44"/>
          <p:cNvPicPr>
            <a:picLocks noChangeAspect="1"/>
          </p:cNvPicPr>
          <p:nvPr/>
        </p:nvPicPr>
        <p:blipFill>
          <a:blip r:embed="rId3"/>
          <a:stretch>
            <a:fillRect/>
          </a:stretch>
        </p:blipFill>
        <p:spPr>
          <a:xfrm>
            <a:off x="1533603" y="3568051"/>
            <a:ext cx="1545198" cy="1150079"/>
          </a:xfrm>
          <a:prstGeom prst="rect">
            <a:avLst/>
          </a:prstGeom>
        </p:spPr>
      </p:pic>
      <p:pic>
        <p:nvPicPr>
          <p:cNvPr id="46" name="Image 45"/>
          <p:cNvPicPr>
            <a:picLocks noChangeAspect="1"/>
          </p:cNvPicPr>
          <p:nvPr/>
        </p:nvPicPr>
        <p:blipFill>
          <a:blip r:embed="rId3"/>
          <a:stretch>
            <a:fillRect/>
          </a:stretch>
        </p:blipFill>
        <p:spPr>
          <a:xfrm>
            <a:off x="6619405" y="3568051"/>
            <a:ext cx="1545198" cy="1150079"/>
          </a:xfrm>
          <a:prstGeom prst="rect">
            <a:avLst/>
          </a:prstGeom>
        </p:spPr>
      </p:pic>
      <p:pic>
        <p:nvPicPr>
          <p:cNvPr id="7" name="Image 6"/>
          <p:cNvPicPr>
            <a:picLocks noChangeAspect="1"/>
          </p:cNvPicPr>
          <p:nvPr/>
        </p:nvPicPr>
        <p:blipFill>
          <a:blip r:embed="rId4"/>
          <a:stretch>
            <a:fillRect/>
          </a:stretch>
        </p:blipFill>
        <p:spPr>
          <a:xfrm flipH="1">
            <a:off x="1372436" y="4905374"/>
            <a:ext cx="1839748" cy="1037209"/>
          </a:xfrm>
          <a:prstGeom prst="rect">
            <a:avLst/>
          </a:prstGeom>
        </p:spPr>
      </p:pic>
      <p:pic>
        <p:nvPicPr>
          <p:cNvPr id="47" name="Image 46"/>
          <p:cNvPicPr>
            <a:picLocks noChangeAspect="1"/>
          </p:cNvPicPr>
          <p:nvPr/>
        </p:nvPicPr>
        <p:blipFill>
          <a:blip r:embed="rId4"/>
          <a:stretch>
            <a:fillRect/>
          </a:stretch>
        </p:blipFill>
        <p:spPr>
          <a:xfrm flipH="1">
            <a:off x="4000223" y="4905374"/>
            <a:ext cx="1839748" cy="1037209"/>
          </a:xfrm>
          <a:prstGeom prst="rect">
            <a:avLst/>
          </a:prstGeom>
        </p:spPr>
      </p:pic>
      <p:pic>
        <p:nvPicPr>
          <p:cNvPr id="48" name="Image 47"/>
          <p:cNvPicPr>
            <a:picLocks noChangeAspect="1"/>
          </p:cNvPicPr>
          <p:nvPr/>
        </p:nvPicPr>
        <p:blipFill>
          <a:blip r:embed="rId4"/>
          <a:stretch>
            <a:fillRect/>
          </a:stretch>
        </p:blipFill>
        <p:spPr>
          <a:xfrm flipH="1">
            <a:off x="6619405" y="4905374"/>
            <a:ext cx="1839748" cy="1037209"/>
          </a:xfrm>
          <a:prstGeom prst="rect">
            <a:avLst/>
          </a:prstGeom>
        </p:spPr>
      </p:pic>
      <p:sp>
        <p:nvSpPr>
          <p:cNvPr id="17" name="ZoneTexte 16"/>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10</a:t>
            </a:r>
            <a:endParaRPr lang="fr-FR" sz="1500" b="1" dirty="0">
              <a:latin typeface="Verdana"/>
              <a:cs typeface="Verdana"/>
            </a:endParaRPr>
          </a:p>
        </p:txBody>
      </p:sp>
    </p:spTree>
    <p:extLst>
      <p:ext uri="{BB962C8B-B14F-4D97-AF65-F5344CB8AC3E}">
        <p14:creationId xmlns:p14="http://schemas.microsoft.com/office/powerpoint/2010/main" val="27763443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à coins arrondis 143"/>
          <p:cNvSpPr/>
          <p:nvPr/>
        </p:nvSpPr>
        <p:spPr>
          <a:xfrm>
            <a:off x="362845" y="1171772"/>
            <a:ext cx="8473579" cy="1108829"/>
          </a:xfrm>
          <a:prstGeom prst="roundRect">
            <a:avLst/>
          </a:prstGeom>
          <a:solidFill>
            <a:schemeClr val="bg1"/>
          </a:solidFill>
          <a:ln>
            <a:solidFill>
              <a:schemeClr val="bg1">
                <a:lumMod val="75000"/>
              </a:schemeClr>
            </a:solidFill>
          </a:ln>
          <a:effectLst>
            <a:outerShdw blurRad="40000" dist="230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b="1" u="sng" dirty="0" smtClean="0">
                <a:latin typeface="Verdana"/>
                <a:cs typeface="Verdana"/>
              </a:rPr>
              <a:t>Example:</a:t>
            </a:r>
            <a:r>
              <a:rPr lang="en-US" sz="1300" b="1" dirty="0" smtClean="0">
                <a:latin typeface="Verdana"/>
                <a:cs typeface="Verdana"/>
              </a:rPr>
              <a:t> A family of languages for Finite State Machines </a:t>
            </a:r>
            <a:endParaRPr lang="en-US" sz="1300" b="1" dirty="0">
              <a:latin typeface="Verdana"/>
              <a:cs typeface="Verdana"/>
            </a:endParaRPr>
          </a:p>
        </p:txBody>
      </p:sp>
      <p:sp>
        <p:nvSpPr>
          <p:cNvPr id="139" name="Rectangle 138"/>
          <p:cNvSpPr/>
          <p:nvPr/>
        </p:nvSpPr>
        <p:spPr>
          <a:xfrm>
            <a:off x="5415478" y="3146635"/>
            <a:ext cx="3134186" cy="2480064"/>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0" y="30418"/>
            <a:ext cx="9144000" cy="1143000"/>
          </a:xfrm>
        </p:spPr>
        <p:txBody>
          <a:bodyPr>
            <a:normAutofit fontScale="90000"/>
          </a:bodyPr>
          <a:lstStyle/>
          <a:p>
            <a:r>
              <a:rPr lang="en-US" sz="3200" b="1" dirty="0" smtClean="0">
                <a:latin typeface="Verdana"/>
                <a:cs typeface="Verdana"/>
              </a:rPr>
              <a:t>Proposed Approach</a:t>
            </a:r>
            <a:r>
              <a:rPr lang="en-US" sz="3000" b="1" dirty="0" smtClean="0">
                <a:latin typeface="Verdana"/>
                <a:cs typeface="Verdana"/>
              </a:rPr>
              <a:t/>
            </a:r>
            <a:br>
              <a:rPr lang="en-US" sz="3000" b="1" dirty="0" smtClean="0">
                <a:latin typeface="Verdana"/>
                <a:cs typeface="Verdana"/>
              </a:rPr>
            </a:br>
            <a:r>
              <a:rPr lang="en-US" sz="2400" b="1" dirty="0" smtClean="0">
                <a:latin typeface="Verdana"/>
                <a:cs typeface="Verdana"/>
              </a:rPr>
              <a:t>From Families of Languages to </a:t>
            </a:r>
            <a:r>
              <a:rPr lang="en-US" sz="2400" b="1" u="sng" dirty="0" smtClean="0">
                <a:latin typeface="Verdana"/>
                <a:cs typeface="Verdana"/>
              </a:rPr>
              <a:t>Language Product Lines</a:t>
            </a:r>
            <a:endParaRPr lang="en-US" sz="2400" b="1" u="sng" dirty="0">
              <a:latin typeface="Verdana"/>
              <a:cs typeface="Verdana"/>
            </a:endParaRPr>
          </a:p>
        </p:txBody>
      </p:sp>
      <p:sp>
        <p:nvSpPr>
          <p:cNvPr id="9" name="Ellipse 8"/>
          <p:cNvSpPr/>
          <p:nvPr/>
        </p:nvSpPr>
        <p:spPr>
          <a:xfrm>
            <a:off x="1174756" y="3581597"/>
            <a:ext cx="1099955" cy="1069510"/>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llipse 9"/>
          <p:cNvSpPr/>
          <p:nvPr/>
        </p:nvSpPr>
        <p:spPr>
          <a:xfrm>
            <a:off x="1525183" y="4122787"/>
            <a:ext cx="1099955" cy="1069510"/>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ZoneTexte 10"/>
          <p:cNvSpPr txBox="1"/>
          <p:nvPr/>
        </p:nvSpPr>
        <p:spPr>
          <a:xfrm>
            <a:off x="456596" y="5435579"/>
            <a:ext cx="3134185" cy="323165"/>
          </a:xfrm>
          <a:prstGeom prst="rect">
            <a:avLst/>
          </a:prstGeom>
          <a:noFill/>
        </p:spPr>
        <p:txBody>
          <a:bodyPr wrap="square" rtlCol="0">
            <a:spAutoFit/>
          </a:bodyPr>
          <a:lstStyle/>
          <a:p>
            <a:pPr algn="ctr"/>
            <a:r>
              <a:rPr lang="en-US" sz="1500" b="1" dirty="0" smtClean="0">
                <a:latin typeface="Verdana"/>
                <a:cs typeface="Verdana"/>
              </a:rPr>
              <a:t>Family of Languages</a:t>
            </a:r>
            <a:endParaRPr lang="en-US" sz="1500" b="1" dirty="0">
              <a:latin typeface="Verdana"/>
              <a:cs typeface="Verdana"/>
            </a:endParaRPr>
          </a:p>
        </p:txBody>
      </p:sp>
      <p:sp>
        <p:nvSpPr>
          <p:cNvPr id="12" name="Ellipse 11"/>
          <p:cNvSpPr/>
          <p:nvPr/>
        </p:nvSpPr>
        <p:spPr>
          <a:xfrm>
            <a:off x="1877133" y="3529278"/>
            <a:ext cx="1099955" cy="1069510"/>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 name="Connecteur droit 13"/>
          <p:cNvCxnSpPr>
            <a:stCxn id="17" idx="2"/>
          </p:cNvCxnSpPr>
          <p:nvPr/>
        </p:nvCxnSpPr>
        <p:spPr>
          <a:xfrm flipH="1">
            <a:off x="6224916" y="3584362"/>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Connecteur droit 14"/>
          <p:cNvCxnSpPr>
            <a:stCxn id="17" idx="2"/>
          </p:cNvCxnSpPr>
          <p:nvPr/>
        </p:nvCxnSpPr>
        <p:spPr>
          <a:xfrm>
            <a:off x="6826282" y="3584362"/>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er 15"/>
          <p:cNvGrpSpPr/>
          <p:nvPr/>
        </p:nvGrpSpPr>
        <p:grpSpPr>
          <a:xfrm>
            <a:off x="6491762" y="3405827"/>
            <a:ext cx="673796" cy="200055"/>
            <a:chOff x="5884410" y="1296049"/>
            <a:chExt cx="673796" cy="200055"/>
          </a:xfrm>
        </p:grpSpPr>
        <p:sp>
          <p:nvSpPr>
            <p:cNvPr id="17" name="Rectangle 16"/>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ZoneTexte 17"/>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19" name="Grouper 18"/>
          <p:cNvGrpSpPr/>
          <p:nvPr/>
        </p:nvGrpSpPr>
        <p:grpSpPr>
          <a:xfrm>
            <a:off x="5888018" y="3708220"/>
            <a:ext cx="673796" cy="200055"/>
            <a:chOff x="5884410" y="1296049"/>
            <a:chExt cx="673796" cy="200055"/>
          </a:xfrm>
        </p:grpSpPr>
        <p:sp>
          <p:nvSpPr>
            <p:cNvPr id="20" name="Rectangle 19"/>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 name="ZoneTexte 20"/>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2" name="Grouper 21"/>
          <p:cNvGrpSpPr/>
          <p:nvPr/>
        </p:nvGrpSpPr>
        <p:grpSpPr>
          <a:xfrm>
            <a:off x="7198857" y="3725027"/>
            <a:ext cx="673796" cy="200055"/>
            <a:chOff x="5884410" y="1296049"/>
            <a:chExt cx="673796" cy="200055"/>
          </a:xfrm>
        </p:grpSpPr>
        <p:sp>
          <p:nvSpPr>
            <p:cNvPr id="23" name="Rectangle 22"/>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3"/>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25" name="Grouper 24"/>
          <p:cNvGrpSpPr/>
          <p:nvPr/>
        </p:nvGrpSpPr>
        <p:grpSpPr>
          <a:xfrm>
            <a:off x="5655803" y="3886755"/>
            <a:ext cx="1179170" cy="316701"/>
            <a:chOff x="5110120" y="2054903"/>
            <a:chExt cx="1179170" cy="316701"/>
          </a:xfrm>
        </p:grpSpPr>
        <p:cxnSp>
          <p:nvCxnSpPr>
            <p:cNvPr id="26" name="Connecteur droit 25"/>
            <p:cNvCxnSpPr>
              <a:endCxn id="36"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Connecteur droit 27"/>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9" name="Grouper 28"/>
            <p:cNvGrpSpPr/>
            <p:nvPr/>
          </p:nvGrpSpPr>
          <p:grpSpPr>
            <a:xfrm>
              <a:off x="5110120" y="2169338"/>
              <a:ext cx="424585" cy="200055"/>
              <a:chOff x="5110120" y="2169338"/>
              <a:chExt cx="424585" cy="200055"/>
            </a:xfrm>
          </p:grpSpPr>
          <p:sp>
            <p:nvSpPr>
              <p:cNvPr id="36" name="Rectangle 3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 name="ZoneTexte 36"/>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30" name="Grouper 29"/>
            <p:cNvGrpSpPr/>
            <p:nvPr/>
          </p:nvGrpSpPr>
          <p:grpSpPr>
            <a:xfrm>
              <a:off x="5487067" y="2171549"/>
              <a:ext cx="424585" cy="200055"/>
              <a:chOff x="5110120" y="2169338"/>
              <a:chExt cx="424585" cy="200055"/>
            </a:xfrm>
          </p:grpSpPr>
          <p:sp>
            <p:nvSpPr>
              <p:cNvPr id="34" name="Rectangle 3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 name="ZoneTexte 3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31" name="Grouper 30"/>
            <p:cNvGrpSpPr/>
            <p:nvPr/>
          </p:nvGrpSpPr>
          <p:grpSpPr>
            <a:xfrm>
              <a:off x="5864705" y="2169197"/>
              <a:ext cx="424585" cy="200055"/>
              <a:chOff x="5110120" y="2169338"/>
              <a:chExt cx="424585" cy="200055"/>
            </a:xfrm>
          </p:grpSpPr>
          <p:sp>
            <p:nvSpPr>
              <p:cNvPr id="32" name="Rectangle 3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ZoneTexte 3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38" name="Grouper 37"/>
          <p:cNvGrpSpPr/>
          <p:nvPr/>
        </p:nvGrpSpPr>
        <p:grpSpPr>
          <a:xfrm>
            <a:off x="6987373" y="3903562"/>
            <a:ext cx="1179170" cy="316701"/>
            <a:chOff x="5110120" y="2054903"/>
            <a:chExt cx="1179170" cy="316701"/>
          </a:xfrm>
        </p:grpSpPr>
        <p:cxnSp>
          <p:nvCxnSpPr>
            <p:cNvPr id="39" name="Connecteur droit 38"/>
            <p:cNvCxnSpPr>
              <a:endCxn id="49"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Connecteur droit 39"/>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Connecteur droit 40"/>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42" name="Grouper 41"/>
            <p:cNvGrpSpPr/>
            <p:nvPr/>
          </p:nvGrpSpPr>
          <p:grpSpPr>
            <a:xfrm>
              <a:off x="5110120" y="2169338"/>
              <a:ext cx="424585" cy="200055"/>
              <a:chOff x="5110120" y="2169338"/>
              <a:chExt cx="424585" cy="200055"/>
            </a:xfrm>
          </p:grpSpPr>
          <p:sp>
            <p:nvSpPr>
              <p:cNvPr id="49" name="Rectangle 4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 name="ZoneTexte 4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43" name="Grouper 42"/>
            <p:cNvGrpSpPr/>
            <p:nvPr/>
          </p:nvGrpSpPr>
          <p:grpSpPr>
            <a:xfrm>
              <a:off x="5487067" y="2171549"/>
              <a:ext cx="424585" cy="200055"/>
              <a:chOff x="5110120" y="2169338"/>
              <a:chExt cx="424585" cy="200055"/>
            </a:xfrm>
          </p:grpSpPr>
          <p:sp>
            <p:nvSpPr>
              <p:cNvPr id="47" name="Rectangle 46"/>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 name="ZoneTexte 47"/>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44" name="Grouper 43"/>
            <p:cNvGrpSpPr/>
            <p:nvPr/>
          </p:nvGrpSpPr>
          <p:grpSpPr>
            <a:xfrm>
              <a:off x="5864705" y="2169197"/>
              <a:ext cx="424585" cy="200055"/>
              <a:chOff x="5110120" y="2169338"/>
              <a:chExt cx="424585" cy="200055"/>
            </a:xfrm>
          </p:grpSpPr>
          <p:sp>
            <p:nvSpPr>
              <p:cNvPr id="45" name="Rectangle 44"/>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ZoneTexte 45"/>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51" name="Connecteur droit 50"/>
          <p:cNvCxnSpPr>
            <a:stCxn id="54" idx="2"/>
          </p:cNvCxnSpPr>
          <p:nvPr/>
        </p:nvCxnSpPr>
        <p:spPr>
          <a:xfrm flipH="1">
            <a:off x="6256888" y="3616334"/>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Connecteur droit 51"/>
          <p:cNvCxnSpPr>
            <a:stCxn id="54" idx="2"/>
          </p:cNvCxnSpPr>
          <p:nvPr/>
        </p:nvCxnSpPr>
        <p:spPr>
          <a:xfrm>
            <a:off x="6858254" y="3616334"/>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53" name="Grouper 52"/>
          <p:cNvGrpSpPr/>
          <p:nvPr/>
        </p:nvGrpSpPr>
        <p:grpSpPr>
          <a:xfrm>
            <a:off x="6523734" y="3437799"/>
            <a:ext cx="673796" cy="200055"/>
            <a:chOff x="5884410" y="1296049"/>
            <a:chExt cx="673796" cy="200055"/>
          </a:xfrm>
        </p:grpSpPr>
        <p:sp>
          <p:nvSpPr>
            <p:cNvPr id="54" name="Rectangle 5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ZoneTexte 54"/>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56" name="Grouper 55"/>
          <p:cNvGrpSpPr/>
          <p:nvPr/>
        </p:nvGrpSpPr>
        <p:grpSpPr>
          <a:xfrm>
            <a:off x="5919990" y="3740192"/>
            <a:ext cx="673796" cy="200055"/>
            <a:chOff x="5884410" y="1296049"/>
            <a:chExt cx="673796" cy="200055"/>
          </a:xfrm>
        </p:grpSpPr>
        <p:sp>
          <p:nvSpPr>
            <p:cNvPr id="57" name="Rectangle 56"/>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ZoneTexte 57"/>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59" name="Grouper 58"/>
          <p:cNvGrpSpPr/>
          <p:nvPr/>
        </p:nvGrpSpPr>
        <p:grpSpPr>
          <a:xfrm>
            <a:off x="7230829" y="3756999"/>
            <a:ext cx="673796" cy="200055"/>
            <a:chOff x="5884410" y="1296049"/>
            <a:chExt cx="673796" cy="200055"/>
          </a:xfrm>
        </p:grpSpPr>
        <p:sp>
          <p:nvSpPr>
            <p:cNvPr id="60" name="Rectangle 59"/>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ZoneTexte 60"/>
            <p:cNvSpPr txBox="1"/>
            <p:nvPr/>
          </p:nvSpPr>
          <p:spPr>
            <a:xfrm>
              <a:off x="5889166" y="1296049"/>
              <a:ext cx="669040"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62" name="Grouper 61"/>
          <p:cNvGrpSpPr/>
          <p:nvPr/>
        </p:nvGrpSpPr>
        <p:grpSpPr>
          <a:xfrm>
            <a:off x="5687775" y="3918727"/>
            <a:ext cx="1179170" cy="316701"/>
            <a:chOff x="5110120" y="2054903"/>
            <a:chExt cx="1179170" cy="316701"/>
          </a:xfrm>
        </p:grpSpPr>
        <p:cxnSp>
          <p:nvCxnSpPr>
            <p:cNvPr id="63" name="Connecteur droit 62"/>
            <p:cNvCxnSpPr>
              <a:endCxn id="73"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Connecteur droit 63"/>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Connecteur droit 64"/>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66" name="Grouper 65"/>
            <p:cNvGrpSpPr/>
            <p:nvPr/>
          </p:nvGrpSpPr>
          <p:grpSpPr>
            <a:xfrm>
              <a:off x="5110120" y="2169338"/>
              <a:ext cx="424585" cy="200055"/>
              <a:chOff x="5110120" y="2169338"/>
              <a:chExt cx="424585" cy="200055"/>
            </a:xfrm>
          </p:grpSpPr>
          <p:sp>
            <p:nvSpPr>
              <p:cNvPr id="73" name="Rectangle 7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 name="ZoneTexte 73"/>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67" name="Grouper 66"/>
            <p:cNvGrpSpPr/>
            <p:nvPr/>
          </p:nvGrpSpPr>
          <p:grpSpPr>
            <a:xfrm>
              <a:off x="5487067" y="2171549"/>
              <a:ext cx="424585" cy="200055"/>
              <a:chOff x="5110120" y="2169338"/>
              <a:chExt cx="424585" cy="200055"/>
            </a:xfrm>
          </p:grpSpPr>
          <p:sp>
            <p:nvSpPr>
              <p:cNvPr id="71" name="Rectangle 7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 name="ZoneTexte 71"/>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68" name="Grouper 67"/>
            <p:cNvGrpSpPr/>
            <p:nvPr/>
          </p:nvGrpSpPr>
          <p:grpSpPr>
            <a:xfrm>
              <a:off x="5864705" y="2169197"/>
              <a:ext cx="424585" cy="200055"/>
              <a:chOff x="5110120" y="2169338"/>
              <a:chExt cx="424585" cy="200055"/>
            </a:xfrm>
          </p:grpSpPr>
          <p:sp>
            <p:nvSpPr>
              <p:cNvPr id="69" name="Rectangle 6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 name="ZoneTexte 69"/>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grpSp>
        <p:nvGrpSpPr>
          <p:cNvPr id="75" name="Grouper 74"/>
          <p:cNvGrpSpPr/>
          <p:nvPr/>
        </p:nvGrpSpPr>
        <p:grpSpPr>
          <a:xfrm>
            <a:off x="7019345" y="3935534"/>
            <a:ext cx="1179170" cy="316701"/>
            <a:chOff x="5110120" y="2054903"/>
            <a:chExt cx="1179170" cy="316701"/>
          </a:xfrm>
        </p:grpSpPr>
        <p:cxnSp>
          <p:nvCxnSpPr>
            <p:cNvPr id="76" name="Connecteur droit 75"/>
            <p:cNvCxnSpPr>
              <a:endCxn id="86"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Connecteur droit 76"/>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8" name="Connecteur droit 77"/>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79" name="Grouper 78"/>
            <p:cNvGrpSpPr/>
            <p:nvPr/>
          </p:nvGrpSpPr>
          <p:grpSpPr>
            <a:xfrm>
              <a:off x="5110120" y="2169338"/>
              <a:ext cx="424585" cy="200055"/>
              <a:chOff x="5110120" y="2169338"/>
              <a:chExt cx="424585" cy="200055"/>
            </a:xfrm>
          </p:grpSpPr>
          <p:sp>
            <p:nvSpPr>
              <p:cNvPr id="86" name="Rectangle 8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7" name="ZoneTexte 86"/>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80" name="Grouper 79"/>
            <p:cNvGrpSpPr/>
            <p:nvPr/>
          </p:nvGrpSpPr>
          <p:grpSpPr>
            <a:xfrm>
              <a:off x="5487067" y="2171549"/>
              <a:ext cx="424585" cy="200055"/>
              <a:chOff x="5110120" y="2169338"/>
              <a:chExt cx="424585" cy="200055"/>
            </a:xfrm>
          </p:grpSpPr>
          <p:sp>
            <p:nvSpPr>
              <p:cNvPr id="84" name="Rectangle 83"/>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ZoneTexte 84"/>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nvGrpSpPr>
            <p:cNvPr id="81" name="Grouper 80"/>
            <p:cNvGrpSpPr/>
            <p:nvPr/>
          </p:nvGrpSpPr>
          <p:grpSpPr>
            <a:xfrm>
              <a:off x="5864705" y="2169197"/>
              <a:ext cx="424585" cy="200055"/>
              <a:chOff x="5110120" y="2169338"/>
              <a:chExt cx="424585" cy="200055"/>
            </a:xfrm>
          </p:grpSpPr>
          <p:sp>
            <p:nvSpPr>
              <p:cNvPr id="82" name="Rectangle 81"/>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3" name="ZoneTexte 82"/>
              <p:cNvSpPr txBox="1"/>
              <p:nvPr/>
            </p:nvSpPr>
            <p:spPr>
              <a:xfrm>
                <a:off x="5110120" y="2169338"/>
                <a:ext cx="424585" cy="200055"/>
              </a:xfrm>
              <a:prstGeom prst="rect">
                <a:avLst/>
              </a:prstGeom>
              <a:noFill/>
            </p:spPr>
            <p:txBody>
              <a:bodyPr wrap="square" rtlCol="0">
                <a:spAutoFit/>
              </a:bodyPr>
              <a:lstStyle/>
              <a:p>
                <a:pPr algn="ctr"/>
                <a:endParaRPr lang="fr-FR" sz="700" b="1" dirty="0">
                  <a:latin typeface="Verdana"/>
                  <a:cs typeface="Verdana"/>
                </a:endParaRPr>
              </a:p>
            </p:txBody>
          </p:sp>
        </p:grpSp>
      </p:grpSp>
      <p:cxnSp>
        <p:nvCxnSpPr>
          <p:cNvPr id="88" name="Connecteur droit 87"/>
          <p:cNvCxnSpPr>
            <a:stCxn id="91" idx="2"/>
          </p:cNvCxnSpPr>
          <p:nvPr/>
        </p:nvCxnSpPr>
        <p:spPr>
          <a:xfrm flipH="1">
            <a:off x="6297471" y="3658227"/>
            <a:ext cx="601366" cy="152400"/>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Connecteur droit 88"/>
          <p:cNvCxnSpPr>
            <a:stCxn id="91" idx="2"/>
          </p:cNvCxnSpPr>
          <p:nvPr/>
        </p:nvCxnSpPr>
        <p:spPr>
          <a:xfrm>
            <a:off x="6898837" y="3658227"/>
            <a:ext cx="715519" cy="170623"/>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90" name="Grouper 89"/>
          <p:cNvGrpSpPr/>
          <p:nvPr/>
        </p:nvGrpSpPr>
        <p:grpSpPr>
          <a:xfrm>
            <a:off x="6564317" y="3479692"/>
            <a:ext cx="673796" cy="200055"/>
            <a:chOff x="5884410" y="1296049"/>
            <a:chExt cx="673796" cy="200055"/>
          </a:xfrm>
        </p:grpSpPr>
        <p:sp>
          <p:nvSpPr>
            <p:cNvPr id="91" name="Rectangle 90"/>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2" name="ZoneTexte 91"/>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A</a:t>
              </a:r>
              <a:endParaRPr lang="fr-FR" sz="700" b="1" dirty="0">
                <a:latin typeface="Verdana"/>
                <a:cs typeface="Verdana"/>
              </a:endParaRPr>
            </a:p>
          </p:txBody>
        </p:sp>
      </p:grpSp>
      <p:grpSp>
        <p:nvGrpSpPr>
          <p:cNvPr id="93" name="Grouper 92"/>
          <p:cNvGrpSpPr/>
          <p:nvPr/>
        </p:nvGrpSpPr>
        <p:grpSpPr>
          <a:xfrm>
            <a:off x="5960573" y="3782085"/>
            <a:ext cx="673796" cy="200055"/>
            <a:chOff x="5884410" y="1296049"/>
            <a:chExt cx="673796" cy="200055"/>
          </a:xfrm>
        </p:grpSpPr>
        <p:sp>
          <p:nvSpPr>
            <p:cNvPr id="94" name="Rectangle 93"/>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5" name="ZoneTexte 94"/>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96" name="Grouper 95"/>
          <p:cNvGrpSpPr/>
          <p:nvPr/>
        </p:nvGrpSpPr>
        <p:grpSpPr>
          <a:xfrm>
            <a:off x="7271412" y="3798892"/>
            <a:ext cx="673796" cy="200055"/>
            <a:chOff x="5884410" y="1296049"/>
            <a:chExt cx="673796" cy="200055"/>
          </a:xfrm>
        </p:grpSpPr>
        <p:sp>
          <p:nvSpPr>
            <p:cNvPr id="97" name="Rectangle 96"/>
            <p:cNvSpPr/>
            <p:nvPr/>
          </p:nvSpPr>
          <p:spPr>
            <a:xfrm>
              <a:off x="5884410" y="1324562"/>
              <a:ext cx="669039" cy="150022"/>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ZoneTexte 97"/>
            <p:cNvSpPr txBox="1"/>
            <p:nvPr/>
          </p:nvSpPr>
          <p:spPr>
            <a:xfrm>
              <a:off x="5889166" y="1296049"/>
              <a:ext cx="669040" cy="200055"/>
            </a:xfrm>
            <a:prstGeom prst="rect">
              <a:avLst/>
            </a:prstGeom>
            <a:noFill/>
          </p:spPr>
          <p:txBody>
            <a:bodyPr wrap="square" rtlCol="0">
              <a:spAutoFit/>
            </a:bodyPr>
            <a:lstStyle/>
            <a:p>
              <a:pPr algn="ctr"/>
              <a:r>
                <a:rPr lang="fr-FR" sz="700" b="1" dirty="0" smtClean="0">
                  <a:latin typeface="Verdana"/>
                  <a:cs typeface="Verdana"/>
                </a:rPr>
                <a:t>Feature B</a:t>
              </a:r>
              <a:endParaRPr lang="fr-FR" sz="700" b="1" dirty="0">
                <a:latin typeface="Verdana"/>
                <a:cs typeface="Verdana"/>
              </a:endParaRPr>
            </a:p>
          </p:txBody>
        </p:sp>
      </p:grpSp>
      <p:grpSp>
        <p:nvGrpSpPr>
          <p:cNvPr id="99" name="Grouper 98"/>
          <p:cNvGrpSpPr/>
          <p:nvPr/>
        </p:nvGrpSpPr>
        <p:grpSpPr>
          <a:xfrm>
            <a:off x="5728358" y="3960620"/>
            <a:ext cx="1179170" cy="316701"/>
            <a:chOff x="5110120" y="2054903"/>
            <a:chExt cx="1179170" cy="316701"/>
          </a:xfrm>
        </p:grpSpPr>
        <p:cxnSp>
          <p:nvCxnSpPr>
            <p:cNvPr id="100" name="Connecteur droit 99"/>
            <p:cNvCxnSpPr>
              <a:endCxn id="110"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Connecteur droit 100"/>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Connecteur droit 101"/>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03" name="Grouper 102"/>
            <p:cNvGrpSpPr/>
            <p:nvPr/>
          </p:nvGrpSpPr>
          <p:grpSpPr>
            <a:xfrm>
              <a:off x="5110120" y="2169338"/>
              <a:ext cx="424585" cy="200055"/>
              <a:chOff x="5110120" y="2169338"/>
              <a:chExt cx="424585" cy="200055"/>
            </a:xfrm>
          </p:grpSpPr>
          <p:sp>
            <p:nvSpPr>
              <p:cNvPr id="110" name="Rectangle 109"/>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1" name="ZoneTexte 110"/>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04" name="Grouper 103"/>
            <p:cNvGrpSpPr/>
            <p:nvPr/>
          </p:nvGrpSpPr>
          <p:grpSpPr>
            <a:xfrm>
              <a:off x="5487067" y="2171549"/>
              <a:ext cx="424585" cy="200055"/>
              <a:chOff x="5110120" y="2169338"/>
              <a:chExt cx="424585" cy="200055"/>
            </a:xfrm>
          </p:grpSpPr>
          <p:sp>
            <p:nvSpPr>
              <p:cNvPr id="108" name="Rectangle 107"/>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9" name="ZoneTexte 108"/>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05" name="Grouper 104"/>
            <p:cNvGrpSpPr/>
            <p:nvPr/>
          </p:nvGrpSpPr>
          <p:grpSpPr>
            <a:xfrm>
              <a:off x="5864705" y="2169197"/>
              <a:ext cx="424585" cy="200055"/>
              <a:chOff x="5110120" y="2169338"/>
              <a:chExt cx="424585" cy="200055"/>
            </a:xfrm>
          </p:grpSpPr>
          <p:sp>
            <p:nvSpPr>
              <p:cNvPr id="106" name="Rectangle 105"/>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7" name="ZoneTexte 106"/>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grpSp>
        <p:nvGrpSpPr>
          <p:cNvPr id="112" name="Grouper 111"/>
          <p:cNvGrpSpPr/>
          <p:nvPr/>
        </p:nvGrpSpPr>
        <p:grpSpPr>
          <a:xfrm>
            <a:off x="7059928" y="3977427"/>
            <a:ext cx="1179170" cy="316701"/>
            <a:chOff x="5110120" y="2054903"/>
            <a:chExt cx="1179170" cy="316701"/>
          </a:xfrm>
        </p:grpSpPr>
        <p:cxnSp>
          <p:nvCxnSpPr>
            <p:cNvPr id="113" name="Connecteur droit 112"/>
            <p:cNvCxnSpPr>
              <a:endCxn id="123" idx="0"/>
            </p:cNvCxnSpPr>
            <p:nvPr/>
          </p:nvCxnSpPr>
          <p:spPr>
            <a:xfrm flipH="1">
              <a:off x="5320602" y="2054903"/>
              <a:ext cx="36287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4" name="Connecteur droit 113"/>
            <p:cNvCxnSpPr/>
            <p:nvPr/>
          </p:nvCxnSpPr>
          <p:spPr>
            <a:xfrm>
              <a:off x="5683472" y="2054903"/>
              <a:ext cx="0"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5" name="Connecteur droit 114"/>
            <p:cNvCxnSpPr/>
            <p:nvPr/>
          </p:nvCxnSpPr>
          <p:spPr>
            <a:xfrm>
              <a:off x="5683472" y="2054903"/>
              <a:ext cx="351528" cy="140625"/>
            </a:xfrm>
            <a:prstGeom prst="line">
              <a:avLst/>
            </a:prstGeom>
            <a:ln w="3175"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16" name="Grouper 115"/>
            <p:cNvGrpSpPr/>
            <p:nvPr/>
          </p:nvGrpSpPr>
          <p:grpSpPr>
            <a:xfrm>
              <a:off x="5110120" y="2169338"/>
              <a:ext cx="424585" cy="200055"/>
              <a:chOff x="5110120" y="2169338"/>
              <a:chExt cx="424585" cy="200055"/>
            </a:xfrm>
          </p:grpSpPr>
          <p:sp>
            <p:nvSpPr>
              <p:cNvPr id="123" name="Rectangle 122"/>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17" name="Grouper 116"/>
            <p:cNvGrpSpPr/>
            <p:nvPr/>
          </p:nvGrpSpPr>
          <p:grpSpPr>
            <a:xfrm>
              <a:off x="5487067" y="2171549"/>
              <a:ext cx="424585" cy="200055"/>
              <a:chOff x="5110120" y="2169338"/>
              <a:chExt cx="424585" cy="200055"/>
            </a:xfrm>
          </p:grpSpPr>
          <p:sp>
            <p:nvSpPr>
              <p:cNvPr id="121" name="Rectangle 120"/>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2" name="ZoneTexte 121"/>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nvGrpSpPr>
            <p:cNvPr id="118" name="Grouper 117"/>
            <p:cNvGrpSpPr/>
            <p:nvPr/>
          </p:nvGrpSpPr>
          <p:grpSpPr>
            <a:xfrm>
              <a:off x="5864705" y="2169197"/>
              <a:ext cx="424585" cy="200055"/>
              <a:chOff x="5110120" y="2169338"/>
              <a:chExt cx="424585" cy="200055"/>
            </a:xfrm>
          </p:grpSpPr>
          <p:sp>
            <p:nvSpPr>
              <p:cNvPr id="119" name="Rectangle 118"/>
              <p:cNvSpPr/>
              <p:nvPr/>
            </p:nvSpPr>
            <p:spPr>
              <a:xfrm>
                <a:off x="5181350" y="2195528"/>
                <a:ext cx="278504" cy="140021"/>
              </a:xfrm>
              <a:prstGeom prst="rect">
                <a:avLst/>
              </a:prstGeom>
              <a:solidFill>
                <a:schemeClr val="bg1"/>
              </a:solidFill>
              <a:ln w="31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p:cNvSpPr txBox="1"/>
              <p:nvPr/>
            </p:nvSpPr>
            <p:spPr>
              <a:xfrm>
                <a:off x="5110120" y="2169338"/>
                <a:ext cx="424585" cy="200055"/>
              </a:xfrm>
              <a:prstGeom prst="rect">
                <a:avLst/>
              </a:prstGeom>
              <a:noFill/>
            </p:spPr>
            <p:txBody>
              <a:bodyPr wrap="square" rtlCol="0">
                <a:spAutoFit/>
              </a:bodyPr>
              <a:lstStyle/>
              <a:p>
                <a:pPr algn="ctr"/>
                <a:r>
                  <a:rPr lang="fr-FR" sz="700" b="1" dirty="0" smtClean="0">
                    <a:latin typeface="Verdana"/>
                    <a:cs typeface="Verdana"/>
                  </a:rPr>
                  <a:t>F. D</a:t>
                </a:r>
                <a:endParaRPr lang="fr-FR" sz="700" b="1" dirty="0">
                  <a:latin typeface="Verdana"/>
                  <a:cs typeface="Verdana"/>
                </a:endParaRPr>
              </a:p>
            </p:txBody>
          </p:sp>
        </p:grpSp>
      </p:grpSp>
      <p:pic>
        <p:nvPicPr>
          <p:cNvPr id="125" name="Image 124"/>
          <p:cNvPicPr>
            <a:picLocks noChangeAspect="1"/>
          </p:cNvPicPr>
          <p:nvPr/>
        </p:nvPicPr>
        <p:blipFill>
          <a:blip r:embed="rId3"/>
          <a:stretch>
            <a:fillRect/>
          </a:stretch>
        </p:blipFill>
        <p:spPr>
          <a:xfrm>
            <a:off x="8048336" y="3888215"/>
            <a:ext cx="294043" cy="338492"/>
          </a:xfrm>
          <a:prstGeom prst="rect">
            <a:avLst/>
          </a:prstGeom>
        </p:spPr>
      </p:pic>
      <p:pic>
        <p:nvPicPr>
          <p:cNvPr id="126" name="Image 125"/>
          <p:cNvPicPr>
            <a:picLocks noChangeAspect="1"/>
          </p:cNvPicPr>
          <p:nvPr/>
        </p:nvPicPr>
        <p:blipFill>
          <a:blip r:embed="rId3"/>
          <a:stretch>
            <a:fillRect/>
          </a:stretch>
        </p:blipFill>
        <p:spPr>
          <a:xfrm>
            <a:off x="7577867" y="3886931"/>
            <a:ext cx="294043" cy="338492"/>
          </a:xfrm>
          <a:prstGeom prst="rect">
            <a:avLst/>
          </a:prstGeom>
        </p:spPr>
      </p:pic>
      <p:pic>
        <p:nvPicPr>
          <p:cNvPr id="127" name="Image 126"/>
          <p:cNvPicPr>
            <a:picLocks noChangeAspect="1"/>
          </p:cNvPicPr>
          <p:nvPr/>
        </p:nvPicPr>
        <p:blipFill>
          <a:blip r:embed="rId3"/>
          <a:stretch>
            <a:fillRect/>
          </a:stretch>
        </p:blipFill>
        <p:spPr>
          <a:xfrm>
            <a:off x="5839030" y="3874941"/>
            <a:ext cx="294043" cy="338492"/>
          </a:xfrm>
          <a:prstGeom prst="rect">
            <a:avLst/>
          </a:prstGeom>
        </p:spPr>
      </p:pic>
      <p:pic>
        <p:nvPicPr>
          <p:cNvPr id="128" name="Image 127"/>
          <p:cNvPicPr>
            <a:picLocks noChangeAspect="1"/>
          </p:cNvPicPr>
          <p:nvPr/>
        </p:nvPicPr>
        <p:blipFill>
          <a:blip r:embed="rId3"/>
          <a:stretch>
            <a:fillRect/>
          </a:stretch>
        </p:blipFill>
        <p:spPr>
          <a:xfrm>
            <a:off x="6593786" y="3874941"/>
            <a:ext cx="294043" cy="338492"/>
          </a:xfrm>
          <a:prstGeom prst="rect">
            <a:avLst/>
          </a:prstGeom>
        </p:spPr>
      </p:pic>
      <p:pic>
        <p:nvPicPr>
          <p:cNvPr id="129" name="Image 128"/>
          <p:cNvPicPr>
            <a:picLocks noChangeAspect="1"/>
          </p:cNvPicPr>
          <p:nvPr/>
        </p:nvPicPr>
        <p:blipFill>
          <a:blip r:embed="rId3"/>
          <a:stretch>
            <a:fillRect/>
          </a:stretch>
        </p:blipFill>
        <p:spPr>
          <a:xfrm>
            <a:off x="7609335" y="3535892"/>
            <a:ext cx="294043" cy="338492"/>
          </a:xfrm>
          <a:prstGeom prst="rect">
            <a:avLst/>
          </a:prstGeom>
        </p:spPr>
      </p:pic>
      <p:pic>
        <p:nvPicPr>
          <p:cNvPr id="130" name="Image 129"/>
          <p:cNvPicPr>
            <a:picLocks noChangeAspect="1"/>
          </p:cNvPicPr>
          <p:nvPr/>
        </p:nvPicPr>
        <p:blipFill>
          <a:blip r:embed="rId3"/>
          <a:stretch>
            <a:fillRect/>
          </a:stretch>
        </p:blipFill>
        <p:spPr>
          <a:xfrm>
            <a:off x="6152109" y="3502613"/>
            <a:ext cx="294043" cy="338492"/>
          </a:xfrm>
          <a:prstGeom prst="rect">
            <a:avLst/>
          </a:prstGeom>
        </p:spPr>
      </p:pic>
      <p:sp>
        <p:nvSpPr>
          <p:cNvPr id="132" name="Ellipse 131"/>
          <p:cNvSpPr/>
          <p:nvPr/>
        </p:nvSpPr>
        <p:spPr>
          <a:xfrm>
            <a:off x="5761996" y="4919688"/>
            <a:ext cx="270754" cy="263969"/>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3" name="Ellipse 132"/>
          <p:cNvSpPr/>
          <p:nvPr/>
        </p:nvSpPr>
        <p:spPr>
          <a:xfrm>
            <a:off x="6136801" y="4925335"/>
            <a:ext cx="270754" cy="263969"/>
          </a:xfrm>
          <a:prstGeom prst="ellipse">
            <a:avLst/>
          </a:prstGeom>
          <a:solidFill>
            <a:srgbClr val="FFDC01">
              <a:alpha val="1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5" name="Ellipse 134"/>
          <p:cNvSpPr/>
          <p:nvPr/>
        </p:nvSpPr>
        <p:spPr>
          <a:xfrm>
            <a:off x="6525920" y="4940103"/>
            <a:ext cx="270754" cy="263969"/>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6" name="Ellipse 135"/>
          <p:cNvSpPr/>
          <p:nvPr/>
        </p:nvSpPr>
        <p:spPr>
          <a:xfrm>
            <a:off x="7125538" y="4925335"/>
            <a:ext cx="270754" cy="263969"/>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7" name="Ellipse 136"/>
          <p:cNvSpPr/>
          <p:nvPr/>
        </p:nvSpPr>
        <p:spPr>
          <a:xfrm>
            <a:off x="7875135" y="4910825"/>
            <a:ext cx="270754" cy="263969"/>
          </a:xfrm>
          <a:prstGeom prst="ellipse">
            <a:avLst/>
          </a:prstGeom>
          <a:solidFill>
            <a:srgbClr val="008000">
              <a:alpha val="1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8" name="Ellipse 137"/>
          <p:cNvSpPr/>
          <p:nvPr/>
        </p:nvSpPr>
        <p:spPr>
          <a:xfrm>
            <a:off x="7505286" y="4916217"/>
            <a:ext cx="270754" cy="263969"/>
          </a:xfrm>
          <a:prstGeom prst="ellipse">
            <a:avLst/>
          </a:prstGeom>
          <a:solidFill>
            <a:srgbClr val="0000FF">
              <a:alpha val="10000"/>
            </a:srgbClr>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Rectangle 139"/>
          <p:cNvSpPr/>
          <p:nvPr/>
        </p:nvSpPr>
        <p:spPr>
          <a:xfrm>
            <a:off x="456596" y="3146635"/>
            <a:ext cx="3134186" cy="2480064"/>
          </a:xfrm>
          <a:prstGeom prst="rect">
            <a:avLst/>
          </a:prstGeom>
          <a:solidFill>
            <a:srgbClr val="FFFF00">
              <a:alpha val="1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1" name="ZoneTexte 140"/>
          <p:cNvSpPr txBox="1"/>
          <p:nvPr/>
        </p:nvSpPr>
        <p:spPr>
          <a:xfrm>
            <a:off x="5420280" y="5458916"/>
            <a:ext cx="3134185" cy="323165"/>
          </a:xfrm>
          <a:prstGeom prst="rect">
            <a:avLst/>
          </a:prstGeom>
          <a:noFill/>
        </p:spPr>
        <p:txBody>
          <a:bodyPr wrap="square" rtlCol="0">
            <a:spAutoFit/>
          </a:bodyPr>
          <a:lstStyle/>
          <a:p>
            <a:pPr algn="ctr"/>
            <a:r>
              <a:rPr lang="en-US" sz="1500" b="1" dirty="0" smtClean="0">
                <a:latin typeface="Verdana"/>
                <a:cs typeface="Verdana"/>
              </a:rPr>
              <a:t>Language Product Line</a:t>
            </a:r>
            <a:endParaRPr lang="en-US" sz="1500" b="1" dirty="0">
              <a:latin typeface="Verdana"/>
              <a:cs typeface="Verdana"/>
            </a:endParaRPr>
          </a:p>
        </p:txBody>
      </p:sp>
      <p:cxnSp>
        <p:nvCxnSpPr>
          <p:cNvPr id="5" name="Connecteur droit avec flèche 4"/>
          <p:cNvCxnSpPr>
            <a:endCxn id="132" idx="0"/>
          </p:cNvCxnSpPr>
          <p:nvPr/>
        </p:nvCxnSpPr>
        <p:spPr>
          <a:xfrm flipH="1">
            <a:off x="5897373" y="4294128"/>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5" name="Connecteur droit avec flèche 144"/>
          <p:cNvCxnSpPr/>
          <p:nvPr/>
        </p:nvCxnSpPr>
        <p:spPr>
          <a:xfrm flipH="1">
            <a:off x="6280712" y="4299775"/>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6" name="Connecteur droit avec flèche 145"/>
          <p:cNvCxnSpPr/>
          <p:nvPr/>
        </p:nvCxnSpPr>
        <p:spPr>
          <a:xfrm flipH="1">
            <a:off x="6654636" y="4308193"/>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7" name="Connecteur droit avec flèche 146"/>
          <p:cNvCxnSpPr/>
          <p:nvPr/>
        </p:nvCxnSpPr>
        <p:spPr>
          <a:xfrm flipH="1">
            <a:off x="7252987" y="4301575"/>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8" name="Connecteur droit avec flèche 147"/>
          <p:cNvCxnSpPr/>
          <p:nvPr/>
        </p:nvCxnSpPr>
        <p:spPr>
          <a:xfrm flipH="1">
            <a:off x="7632396" y="4291917"/>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9" name="Connecteur droit avec flèche 148"/>
          <p:cNvCxnSpPr/>
          <p:nvPr/>
        </p:nvCxnSpPr>
        <p:spPr>
          <a:xfrm flipH="1">
            <a:off x="8010208" y="4282793"/>
            <a:ext cx="884" cy="625560"/>
          </a:xfrm>
          <a:prstGeom prst="straightConnector1">
            <a:avLst/>
          </a:prstGeom>
          <a:ln w="3175" cmpd="sng">
            <a:solidFill>
              <a:schemeClr val="tx1"/>
            </a:solidFill>
            <a:prstDash val="dash"/>
            <a:headEnd type="none"/>
            <a:tailEnd type="triangle"/>
          </a:ln>
        </p:spPr>
        <p:style>
          <a:lnRef idx="2">
            <a:schemeClr val="accent1"/>
          </a:lnRef>
          <a:fillRef idx="0">
            <a:schemeClr val="accent1"/>
          </a:fillRef>
          <a:effectRef idx="1">
            <a:schemeClr val="accent1"/>
          </a:effectRef>
          <a:fontRef idx="minor">
            <a:schemeClr val="tx1"/>
          </a:fontRef>
        </p:style>
      </p:cxnSp>
      <p:sp>
        <p:nvSpPr>
          <p:cNvPr id="7" name="ZoneTexte 6"/>
          <p:cNvSpPr txBox="1"/>
          <p:nvPr/>
        </p:nvSpPr>
        <p:spPr>
          <a:xfrm>
            <a:off x="405716" y="1323088"/>
            <a:ext cx="8289869" cy="369332"/>
          </a:xfrm>
          <a:prstGeom prst="rect">
            <a:avLst/>
          </a:prstGeom>
          <a:noFill/>
        </p:spPr>
        <p:txBody>
          <a:bodyPr wrap="square" rtlCol="0">
            <a:spAutoFit/>
          </a:bodyPr>
          <a:lstStyle/>
          <a:p>
            <a:pPr algn="ctr"/>
            <a:r>
              <a:rPr lang="en-US" b="1" dirty="0" smtClean="0">
                <a:solidFill>
                  <a:srgbClr val="008000"/>
                </a:solidFill>
                <a:latin typeface="Verdana"/>
                <a:cs typeface="Verdana"/>
              </a:rPr>
              <a:t>Software Languages are Software too!</a:t>
            </a:r>
          </a:p>
        </p:txBody>
      </p:sp>
      <p:sp>
        <p:nvSpPr>
          <p:cNvPr id="131" name="ZoneTexte 130"/>
          <p:cNvSpPr txBox="1"/>
          <p:nvPr/>
        </p:nvSpPr>
        <p:spPr>
          <a:xfrm>
            <a:off x="539609" y="2448174"/>
            <a:ext cx="8244979" cy="323165"/>
          </a:xfrm>
          <a:prstGeom prst="rect">
            <a:avLst/>
          </a:prstGeom>
          <a:noFill/>
        </p:spPr>
        <p:txBody>
          <a:bodyPr wrap="square" rtlCol="0">
            <a:spAutoFit/>
          </a:bodyPr>
          <a:lstStyle/>
          <a:p>
            <a:r>
              <a:rPr lang="en-US" sz="1500" b="1" dirty="0" smtClean="0">
                <a:latin typeface="Verdana"/>
                <a:cs typeface="Verdana"/>
              </a:rPr>
              <a:t>Software Engineering Techniques … Software Product Lines Engineering</a:t>
            </a:r>
          </a:p>
        </p:txBody>
      </p:sp>
      <p:sp>
        <p:nvSpPr>
          <p:cNvPr id="142" name="Flèche vers la droite 141"/>
          <p:cNvSpPr/>
          <p:nvPr/>
        </p:nvSpPr>
        <p:spPr>
          <a:xfrm>
            <a:off x="3827823" y="3969209"/>
            <a:ext cx="1340620" cy="370517"/>
          </a:xfrm>
          <a:prstGeom prst="rightArrow">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3" name="ZoneTexte 142"/>
          <p:cNvSpPr txBox="1"/>
          <p:nvPr/>
        </p:nvSpPr>
        <p:spPr>
          <a:xfrm>
            <a:off x="3467302" y="4404737"/>
            <a:ext cx="2065021" cy="523220"/>
          </a:xfrm>
          <a:prstGeom prst="rect">
            <a:avLst/>
          </a:prstGeom>
          <a:noFill/>
        </p:spPr>
        <p:txBody>
          <a:bodyPr wrap="square" rtlCol="0">
            <a:spAutoFit/>
          </a:bodyPr>
          <a:lstStyle/>
          <a:p>
            <a:pPr algn="ctr"/>
            <a:r>
              <a:rPr lang="en-US" sz="1400" b="1" dirty="0" smtClean="0">
                <a:latin typeface="Verdana"/>
                <a:cs typeface="Verdana"/>
              </a:rPr>
              <a:t>Méndez-Acuña’s</a:t>
            </a:r>
          </a:p>
          <a:p>
            <a:pPr algn="ctr"/>
            <a:r>
              <a:rPr lang="en-US" sz="1400" b="1" dirty="0" smtClean="0">
                <a:latin typeface="Verdana"/>
                <a:cs typeface="Verdana"/>
              </a:rPr>
              <a:t>PhD</a:t>
            </a:r>
            <a:endParaRPr lang="en-US" sz="1400" b="1" dirty="0">
              <a:latin typeface="Verdana"/>
              <a:cs typeface="Verdana"/>
            </a:endParaRPr>
          </a:p>
        </p:txBody>
      </p:sp>
      <p:sp>
        <p:nvSpPr>
          <p:cNvPr id="3" name="ZoneTexte 2"/>
          <p:cNvSpPr txBox="1"/>
          <p:nvPr/>
        </p:nvSpPr>
        <p:spPr>
          <a:xfrm>
            <a:off x="133895" y="1636683"/>
            <a:ext cx="8844399" cy="430887"/>
          </a:xfrm>
          <a:prstGeom prst="rect">
            <a:avLst/>
          </a:prstGeom>
          <a:noFill/>
        </p:spPr>
        <p:txBody>
          <a:bodyPr wrap="square" rtlCol="0">
            <a:spAutoFit/>
          </a:bodyPr>
          <a:lstStyle/>
          <a:p>
            <a:pPr algn="ctr"/>
            <a:r>
              <a:rPr lang="en-US" sz="1100" dirty="0" smtClean="0">
                <a:latin typeface="Verdana"/>
                <a:cs typeface="Verdana"/>
              </a:rPr>
              <a:t>Jean-Marie Favre, </a:t>
            </a:r>
            <a:r>
              <a:rPr lang="en-US" sz="1100" dirty="0" err="1" smtClean="0">
                <a:latin typeface="Verdana"/>
                <a:cs typeface="Verdana"/>
              </a:rPr>
              <a:t>Dragan</a:t>
            </a:r>
            <a:r>
              <a:rPr lang="en-US" sz="1100" dirty="0" smtClean="0">
                <a:latin typeface="Verdana"/>
                <a:cs typeface="Verdana"/>
              </a:rPr>
              <a:t> </a:t>
            </a:r>
            <a:r>
              <a:rPr lang="en-US" sz="1100" dirty="0" err="1" smtClean="0">
                <a:latin typeface="Verdana"/>
                <a:cs typeface="Verdana"/>
              </a:rPr>
              <a:t>Gasevic</a:t>
            </a:r>
            <a:r>
              <a:rPr lang="en-US" sz="1100" dirty="0" smtClean="0">
                <a:latin typeface="Verdana"/>
                <a:cs typeface="Verdana"/>
              </a:rPr>
              <a:t>, Ralf </a:t>
            </a:r>
            <a:r>
              <a:rPr lang="en-US" sz="1100" dirty="0" err="1" smtClean="0">
                <a:latin typeface="Verdana"/>
                <a:cs typeface="Verdana"/>
              </a:rPr>
              <a:t>Lmmel</a:t>
            </a:r>
            <a:r>
              <a:rPr lang="en-US" sz="1100" dirty="0" smtClean="0">
                <a:latin typeface="Verdana"/>
                <a:cs typeface="Verdana"/>
              </a:rPr>
              <a:t>, and Ekaterina </a:t>
            </a:r>
            <a:r>
              <a:rPr lang="en-US" sz="1100" dirty="0" err="1" smtClean="0">
                <a:latin typeface="Verdana"/>
                <a:cs typeface="Verdana"/>
              </a:rPr>
              <a:t>Pek</a:t>
            </a:r>
            <a:r>
              <a:rPr lang="en-US" sz="1100" dirty="0" smtClean="0">
                <a:latin typeface="Verdana"/>
                <a:cs typeface="Verdana"/>
              </a:rPr>
              <a:t>. </a:t>
            </a:r>
            <a:r>
              <a:rPr lang="en-US" sz="1100" b="1" dirty="0" smtClean="0">
                <a:latin typeface="Verdana"/>
                <a:cs typeface="Verdana"/>
              </a:rPr>
              <a:t>Empirical Language Analysis in Software Linguistics</a:t>
            </a:r>
            <a:r>
              <a:rPr lang="en-US" sz="1100" dirty="0" smtClean="0">
                <a:latin typeface="Verdana"/>
                <a:cs typeface="Verdana"/>
              </a:rPr>
              <a:t>. In Software Language Engineering. Springer. 2011</a:t>
            </a:r>
            <a:endParaRPr lang="en-US" sz="1100" dirty="0">
              <a:latin typeface="Verdana"/>
              <a:cs typeface="Verdana"/>
            </a:endParaRPr>
          </a:p>
        </p:txBody>
      </p:sp>
      <p:sp>
        <p:nvSpPr>
          <p:cNvPr id="4" name="Rectangle 3"/>
          <p:cNvSpPr/>
          <p:nvPr/>
        </p:nvSpPr>
        <p:spPr>
          <a:xfrm>
            <a:off x="-132574" y="6020280"/>
            <a:ext cx="7749863" cy="600164"/>
          </a:xfrm>
          <a:prstGeom prst="rect">
            <a:avLst/>
          </a:prstGeom>
        </p:spPr>
        <p:txBody>
          <a:bodyPr wrap="square">
            <a:spAutoFit/>
          </a:bodyPr>
          <a:lstStyle/>
          <a:p>
            <a:pPr algn="ctr"/>
            <a:r>
              <a:rPr lang="fr-FR" sz="1100" dirty="0">
                <a:latin typeface="Verdana"/>
                <a:cs typeface="Verdana"/>
              </a:rPr>
              <a:t>Steffen </a:t>
            </a:r>
            <a:r>
              <a:rPr lang="fr-FR" sz="1100" dirty="0" err="1">
                <a:latin typeface="Verdana"/>
                <a:cs typeface="Verdana"/>
              </a:rPr>
              <a:t>Zschaler</a:t>
            </a:r>
            <a:r>
              <a:rPr lang="fr-FR" sz="1100" dirty="0">
                <a:latin typeface="Verdana"/>
                <a:cs typeface="Verdana"/>
              </a:rPr>
              <a:t>, Pablo </a:t>
            </a:r>
            <a:r>
              <a:rPr lang="fr-FR" sz="1100" dirty="0" err="1" smtClean="0">
                <a:latin typeface="Verdana"/>
                <a:cs typeface="Verdana"/>
              </a:rPr>
              <a:t>Sánchez</a:t>
            </a:r>
            <a:r>
              <a:rPr lang="fr-FR" sz="1100" dirty="0">
                <a:latin typeface="Verdana"/>
                <a:cs typeface="Verdana"/>
              </a:rPr>
              <a:t>, </a:t>
            </a:r>
            <a:r>
              <a:rPr lang="fr-FR" sz="1100" dirty="0" err="1">
                <a:latin typeface="Verdana"/>
                <a:cs typeface="Verdana"/>
              </a:rPr>
              <a:t>Joo</a:t>
            </a:r>
            <a:r>
              <a:rPr lang="fr-FR" sz="1100" dirty="0">
                <a:latin typeface="Verdana"/>
                <a:cs typeface="Verdana"/>
              </a:rPr>
              <a:t> Santos, Mauricio </a:t>
            </a:r>
            <a:r>
              <a:rPr lang="fr-FR" sz="1100" dirty="0" err="1" smtClean="0">
                <a:latin typeface="Verdana"/>
                <a:cs typeface="Verdana"/>
              </a:rPr>
              <a:t>Alférez</a:t>
            </a:r>
            <a:r>
              <a:rPr lang="fr-FR" sz="1100" dirty="0">
                <a:latin typeface="Verdana"/>
                <a:cs typeface="Verdana"/>
              </a:rPr>
              <a:t>, </a:t>
            </a:r>
            <a:r>
              <a:rPr lang="fr-FR" sz="1100" dirty="0" err="1">
                <a:latin typeface="Verdana"/>
                <a:cs typeface="Verdana"/>
              </a:rPr>
              <a:t>Awais</a:t>
            </a:r>
            <a:r>
              <a:rPr lang="fr-FR" sz="1100" dirty="0">
                <a:latin typeface="Verdana"/>
                <a:cs typeface="Verdana"/>
              </a:rPr>
              <a:t> Rashid, Lidia Fuentes, </a:t>
            </a:r>
            <a:r>
              <a:rPr lang="fr-FR" sz="1100" dirty="0" smtClean="0">
                <a:latin typeface="Verdana"/>
                <a:cs typeface="Verdana"/>
              </a:rPr>
              <a:t>Ana </a:t>
            </a:r>
            <a:r>
              <a:rPr lang="fr-FR" sz="1100" dirty="0" err="1" smtClean="0">
                <a:latin typeface="Verdana"/>
                <a:cs typeface="Verdana"/>
              </a:rPr>
              <a:t>Moreira</a:t>
            </a:r>
            <a:r>
              <a:rPr lang="fr-FR" sz="1100" dirty="0">
                <a:latin typeface="Verdana"/>
                <a:cs typeface="Verdana"/>
              </a:rPr>
              <a:t>,</a:t>
            </a:r>
          </a:p>
          <a:p>
            <a:pPr algn="ctr"/>
            <a:r>
              <a:rPr lang="fr-FR" sz="1100" dirty="0" err="1">
                <a:latin typeface="Verdana"/>
                <a:cs typeface="Verdana"/>
              </a:rPr>
              <a:t>Joo</a:t>
            </a:r>
            <a:r>
              <a:rPr lang="fr-FR" sz="1100" dirty="0">
                <a:latin typeface="Verdana"/>
                <a:cs typeface="Verdana"/>
              </a:rPr>
              <a:t> </a:t>
            </a:r>
            <a:r>
              <a:rPr lang="fr-FR" sz="1100" dirty="0" err="1">
                <a:latin typeface="Verdana"/>
                <a:cs typeface="Verdana"/>
              </a:rPr>
              <a:t>Arajo</a:t>
            </a:r>
            <a:r>
              <a:rPr lang="fr-FR" sz="1100" dirty="0">
                <a:latin typeface="Verdana"/>
                <a:cs typeface="Verdana"/>
              </a:rPr>
              <a:t>, and </a:t>
            </a:r>
            <a:r>
              <a:rPr lang="fr-FR" sz="1100" dirty="0" err="1">
                <a:latin typeface="Verdana"/>
                <a:cs typeface="Verdana"/>
              </a:rPr>
              <a:t>Uir</a:t>
            </a:r>
            <a:r>
              <a:rPr lang="fr-FR" sz="1100" dirty="0">
                <a:latin typeface="Verdana"/>
                <a:cs typeface="Verdana"/>
              </a:rPr>
              <a:t> </a:t>
            </a:r>
            <a:r>
              <a:rPr lang="fr-FR" sz="1100" dirty="0" err="1">
                <a:latin typeface="Verdana"/>
                <a:cs typeface="Verdana"/>
              </a:rPr>
              <a:t>Kulesza</a:t>
            </a:r>
            <a:r>
              <a:rPr lang="fr-FR" sz="1100" dirty="0">
                <a:latin typeface="Verdana"/>
                <a:cs typeface="Verdana"/>
              </a:rPr>
              <a:t>. </a:t>
            </a:r>
            <a:r>
              <a:rPr lang="fr-FR" sz="1100" b="1" dirty="0" smtClean="0">
                <a:latin typeface="Verdana"/>
                <a:cs typeface="Verdana"/>
              </a:rPr>
              <a:t>VML</a:t>
            </a:r>
            <a:r>
              <a:rPr lang="fr-FR" sz="1100" b="1" dirty="0">
                <a:latin typeface="Verdana"/>
                <a:cs typeface="Verdana"/>
              </a:rPr>
              <a:t>* A </a:t>
            </a:r>
            <a:r>
              <a:rPr lang="fr-FR" sz="1100" b="1" dirty="0" err="1">
                <a:latin typeface="Verdana"/>
                <a:cs typeface="Verdana"/>
              </a:rPr>
              <a:t>Family</a:t>
            </a:r>
            <a:r>
              <a:rPr lang="fr-FR" sz="1100" b="1" dirty="0">
                <a:latin typeface="Verdana"/>
                <a:cs typeface="Verdana"/>
              </a:rPr>
              <a:t> of </a:t>
            </a:r>
            <a:r>
              <a:rPr lang="fr-FR" sz="1100" b="1" dirty="0" err="1">
                <a:latin typeface="Verdana"/>
                <a:cs typeface="Verdana"/>
              </a:rPr>
              <a:t>Languages</a:t>
            </a:r>
            <a:r>
              <a:rPr lang="fr-FR" sz="1100" b="1" dirty="0">
                <a:latin typeface="Verdana"/>
                <a:cs typeface="Verdana"/>
              </a:rPr>
              <a:t> for </a:t>
            </a:r>
            <a:r>
              <a:rPr lang="fr-FR" sz="1100" b="1" dirty="0" err="1">
                <a:latin typeface="Verdana"/>
                <a:cs typeface="Verdana"/>
              </a:rPr>
              <a:t>Variability</a:t>
            </a:r>
            <a:r>
              <a:rPr lang="fr-FR" sz="1100" b="1" dirty="0">
                <a:latin typeface="Verdana"/>
                <a:cs typeface="Verdana"/>
              </a:rPr>
              <a:t> Management in </a:t>
            </a:r>
            <a:r>
              <a:rPr lang="fr-FR" sz="1100" b="1" dirty="0" smtClean="0">
                <a:latin typeface="Verdana"/>
                <a:cs typeface="Verdana"/>
              </a:rPr>
              <a:t>Software Product </a:t>
            </a:r>
            <a:r>
              <a:rPr lang="fr-FR" sz="1100" b="1" dirty="0" err="1">
                <a:latin typeface="Verdana"/>
                <a:cs typeface="Verdana"/>
              </a:rPr>
              <a:t>Lines</a:t>
            </a:r>
            <a:r>
              <a:rPr lang="fr-FR" sz="1100" dirty="0">
                <a:latin typeface="Verdana"/>
                <a:cs typeface="Verdana"/>
              </a:rPr>
              <a:t>. In Software Language </a:t>
            </a:r>
            <a:r>
              <a:rPr lang="fr-FR" sz="1100" dirty="0" smtClean="0">
                <a:latin typeface="Verdana"/>
                <a:cs typeface="Verdana"/>
              </a:rPr>
              <a:t>Engineering. </a:t>
            </a:r>
            <a:r>
              <a:rPr lang="en-US" sz="1100" dirty="0" smtClean="0">
                <a:latin typeface="Verdana"/>
                <a:cs typeface="Verdana"/>
              </a:rPr>
              <a:t>Springer. 2010.</a:t>
            </a:r>
            <a:endParaRPr lang="fr-FR" sz="1100" dirty="0">
              <a:latin typeface="Verdana"/>
              <a:cs typeface="Verdana"/>
            </a:endParaRPr>
          </a:p>
        </p:txBody>
      </p:sp>
      <p:sp>
        <p:nvSpPr>
          <p:cNvPr id="150" name="Ellipse 149"/>
          <p:cNvSpPr/>
          <p:nvPr/>
        </p:nvSpPr>
        <p:spPr>
          <a:xfrm>
            <a:off x="5540324" y="5455360"/>
            <a:ext cx="2849142" cy="359574"/>
          </a:xfrm>
          <a:prstGeom prst="ellipse">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1" name="Forme libre 150"/>
          <p:cNvSpPr/>
          <p:nvPr/>
        </p:nvSpPr>
        <p:spPr>
          <a:xfrm flipH="1">
            <a:off x="7443927" y="5626699"/>
            <a:ext cx="945538" cy="632878"/>
          </a:xfrm>
          <a:custGeom>
            <a:avLst/>
            <a:gdLst>
              <a:gd name="connsiteX0" fmla="*/ 1350094 w 1350094"/>
              <a:gd name="connsiteY0" fmla="*/ 1589731 h 1589731"/>
              <a:gd name="connsiteX1" fmla="*/ 153128 w 1350094"/>
              <a:gd name="connsiteY1" fmla="*/ 931912 h 1589731"/>
              <a:gd name="connsiteX2" fmla="*/ 16071 w 1350094"/>
              <a:gd name="connsiteY2" fmla="*/ 0 h 1589731"/>
            </a:gdLst>
            <a:ahLst/>
            <a:cxnLst>
              <a:cxn ang="0">
                <a:pos x="connsiteX0" y="connsiteY0"/>
              </a:cxn>
              <a:cxn ang="0">
                <a:pos x="connsiteX1" y="connsiteY1"/>
              </a:cxn>
              <a:cxn ang="0">
                <a:pos x="connsiteX2" y="connsiteY2"/>
              </a:cxn>
            </a:cxnLst>
            <a:rect l="l" t="t" r="r" b="b"/>
            <a:pathLst>
              <a:path w="1350094" h="1589731">
                <a:moveTo>
                  <a:pt x="1350094" y="1589731"/>
                </a:moveTo>
                <a:cubicBezTo>
                  <a:pt x="862779" y="1393299"/>
                  <a:pt x="375465" y="1196867"/>
                  <a:pt x="153128" y="931912"/>
                </a:cubicBezTo>
                <a:cubicBezTo>
                  <a:pt x="-69209" y="666957"/>
                  <a:pt x="16071" y="0"/>
                  <a:pt x="16071" y="0"/>
                </a:cubicBezTo>
              </a:path>
            </a:pathLst>
          </a:custGeom>
          <a:ln w="3175" cmpd="sng">
            <a:solidFill>
              <a:srgbClr val="7F7F7F"/>
            </a:solidFill>
            <a:headEnd type="arrow" w="med" len="med"/>
            <a:tailEnd type="oval"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52" name="ZoneTexte 151"/>
          <p:cNvSpPr txBox="1"/>
          <p:nvPr/>
        </p:nvSpPr>
        <p:spPr>
          <a:xfrm>
            <a:off x="8099777" y="6519331"/>
            <a:ext cx="1030111" cy="323165"/>
          </a:xfrm>
          <a:prstGeom prst="rect">
            <a:avLst/>
          </a:prstGeom>
          <a:noFill/>
        </p:spPr>
        <p:txBody>
          <a:bodyPr wrap="square" rtlCol="0">
            <a:spAutoFit/>
          </a:bodyPr>
          <a:lstStyle/>
          <a:p>
            <a:pPr algn="r"/>
            <a:r>
              <a:rPr lang="fr-FR" sz="1500" b="1" dirty="0" smtClean="0">
                <a:latin typeface="Verdana"/>
                <a:cs typeface="Verdana"/>
              </a:rPr>
              <a:t>11</a:t>
            </a:r>
            <a:endParaRPr lang="fr-FR" sz="1500" b="1" dirty="0">
              <a:latin typeface="Verdana"/>
              <a:cs typeface="Verdana"/>
            </a:endParaRPr>
          </a:p>
        </p:txBody>
      </p:sp>
    </p:spTree>
    <p:extLst>
      <p:ext uri="{BB962C8B-B14F-4D97-AF65-F5344CB8AC3E}">
        <p14:creationId xmlns:p14="http://schemas.microsoft.com/office/powerpoint/2010/main" val="24752045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1931</TotalTime>
  <Words>3362</Words>
  <Application>Microsoft Macintosh PowerPoint</Application>
  <PresentationFormat>Présentation à l'écran (4:3)</PresentationFormat>
  <Paragraphs>508</Paragraphs>
  <Slides>27</Slides>
  <Notes>25</Notes>
  <HiddenSlides>0</HiddenSlides>
  <MMClips>0</MMClip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Thème Office</vt:lpstr>
      <vt:lpstr>Présentation PowerPoint</vt:lpstr>
      <vt:lpstr>Research Context Domain-Specific Languages and Multi-Companies</vt:lpstr>
      <vt:lpstr>Research Context Domain-Specific Languages and Multi-Companies</vt:lpstr>
      <vt:lpstr>Présentation PowerPoint</vt:lpstr>
      <vt:lpstr>Research Context Observations [2]</vt:lpstr>
      <vt:lpstr>Research Context Family of Languages for Finite State Machines</vt:lpstr>
      <vt:lpstr>Présentation PowerPoint</vt:lpstr>
      <vt:lpstr>Présentation PowerPoint</vt:lpstr>
      <vt:lpstr>Proposed Approach From Families of Languages to Language Product Lines</vt:lpstr>
      <vt:lpstr>Research Challenges From Families of Languages to Language Product Lines</vt:lpstr>
      <vt:lpstr>Présentation PowerPoint</vt:lpstr>
      <vt:lpstr>Présentation PowerPoint</vt:lpstr>
      <vt:lpstr>Présentation PowerPoint</vt:lpstr>
      <vt:lpstr>Présentation PowerPoint</vt:lpstr>
      <vt:lpstr>Présentation PowerPoint</vt:lpstr>
      <vt:lpstr>Présentation PowerPoint</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Limitations &amp; Contributions From Families of DSLs to Language Product Lines</vt:lpstr>
      <vt:lpstr>Current status and planned time-line</vt:lpstr>
      <vt:lpstr>Open Questions</vt:lpstr>
      <vt:lpstr>Open Questions</vt:lpstr>
    </vt:vector>
  </TitlesOfParts>
  <Company>INRIA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David Mendez Acuna</dc:creator>
  <cp:lastModifiedBy>David Mendez Acuna</cp:lastModifiedBy>
  <cp:revision>804</cp:revision>
  <cp:lastPrinted>2014-09-22T07:55:09Z</cp:lastPrinted>
  <dcterms:created xsi:type="dcterms:W3CDTF">2014-09-02T14:42:51Z</dcterms:created>
  <dcterms:modified xsi:type="dcterms:W3CDTF">2014-11-09T22:14:03Z</dcterms:modified>
</cp:coreProperties>
</file>